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7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12192000" cy="6858000"/>
  <p:notesSz cx="6858000" cy="9144000"/>
  <p:embeddedFontLst>
    <p:embeddedFont>
      <p:font typeface="DX경필명조B" panose="020B0600000101010101" charset="-127"/>
      <p:regular r:id="rId33"/>
    </p:embeddedFont>
    <p:embeddedFont>
      <p:font typeface="함초롬돋움" panose="020B0600000101010101" charset="-127"/>
      <p:regular r:id="rId34"/>
      <p:bold r:id="rId35"/>
    </p:embeddedFont>
    <p:embeddedFont>
      <p:font typeface="DX시인과나" panose="02020600000000000000" pitchFamily="18" charset="-127"/>
      <p:regular r:id="rId36"/>
    </p:embeddedFont>
    <p:embeddedFont>
      <p:font typeface="나눔고딕 ExtraBold" panose="020D0904000000000000" pitchFamily="50" charset="-127"/>
      <p:bold r:id="rId37"/>
    </p:embeddedFont>
    <p:embeddedFont>
      <p:font typeface="나눔고딕 Light" panose="020D0904000000000000" pitchFamily="50" charset="-127"/>
      <p:regular r:id="rId38"/>
    </p:embeddedFont>
    <p:embeddedFont>
      <p:font typeface="나눔바른고딕 Light" panose="020B0603020101020101" pitchFamily="50" charset="-127"/>
      <p:regular r:id="rId39"/>
    </p:embeddedFont>
    <p:embeddedFont>
      <p:font typeface="나눔바른고딕 UltraLight" panose="020B0603020101020101" pitchFamily="50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orient="horz" pos="4127">
          <p15:clr>
            <a:srgbClr val="A4A3A4"/>
          </p15:clr>
        </p15:guide>
        <p15:guide id="3" pos="3838">
          <p15:clr>
            <a:srgbClr val="A4A3A4"/>
          </p15:clr>
        </p15:guide>
        <p15:guide id="4" pos="1779">
          <p15:clr>
            <a:srgbClr val="A4A3A4"/>
          </p15:clr>
        </p15:guide>
        <p15:guide id="5" pos="-384">
          <p15:clr>
            <a:srgbClr val="A4A3A4"/>
          </p15:clr>
        </p15:guide>
        <p15:guide id="6" pos="-463">
          <p15:clr>
            <a:srgbClr val="A4A3A4"/>
          </p15:clr>
        </p15:guide>
        <p15:guide id="7" pos="-484">
          <p15:clr>
            <a:srgbClr val="A4A3A4"/>
          </p15:clr>
        </p15:guide>
        <p15:guide id="8" pos="-249">
          <p15:clr>
            <a:srgbClr val="A4A3A4"/>
          </p15:clr>
        </p15:guide>
        <p15:guide id="9" pos="-434">
          <p15:clr>
            <a:srgbClr val="A4A3A4"/>
          </p15:clr>
        </p15:guide>
        <p15:guide id="10" pos="-499">
          <p15:clr>
            <a:srgbClr val="A4A3A4"/>
          </p15:clr>
        </p15:guide>
        <p15:guide id="11" pos="-470">
          <p15:clr>
            <a:srgbClr val="A4A3A4"/>
          </p15:clr>
        </p15:guide>
        <p15:guide id="12" pos="-541">
          <p15:clr>
            <a:srgbClr val="A4A3A4"/>
          </p15:clr>
        </p15:guide>
        <p15:guide id="13" pos="-584">
          <p15:clr>
            <a:srgbClr val="A4A3A4"/>
          </p15:clr>
        </p15:guide>
        <p15:guide id="14" pos="-156">
          <p15:clr>
            <a:srgbClr val="A4A3A4"/>
          </p15:clr>
        </p15:guide>
        <p15:guide id="15" pos="-820">
          <p15:clr>
            <a:srgbClr val="A4A3A4"/>
          </p15:clr>
        </p15:guide>
        <p15:guide id="16" pos="-813">
          <p15:clr>
            <a:srgbClr val="A4A3A4"/>
          </p15:clr>
        </p15:guide>
        <p15:guide id="17" pos="-240">
          <p15:clr>
            <a:srgbClr val="A4A3A4"/>
          </p15:clr>
        </p15:guide>
        <p15:guide id="18" pos="-233">
          <p15:clr>
            <a:srgbClr val="A4A3A4"/>
          </p15:clr>
        </p15:guide>
        <p15:guide id="19" pos="-563">
          <p15:clr>
            <a:srgbClr val="A4A3A4"/>
          </p15:clr>
        </p15:guide>
        <p15:guide id="20" pos="-413">
          <p15:clr>
            <a:srgbClr val="A4A3A4"/>
          </p15:clr>
        </p15:guide>
        <p15:guide id="21" pos="-391">
          <p15:clr>
            <a:srgbClr val="A4A3A4"/>
          </p15:clr>
        </p15:guide>
        <p15:guide id="22" pos="-663">
          <p15:clr>
            <a:srgbClr val="A4A3A4"/>
          </p15:clr>
        </p15:guide>
        <p15:guide id="23" pos="5027">
          <p15:clr>
            <a:srgbClr val="A4A3A4"/>
          </p15:clr>
        </p15:guide>
        <p15:guide id="24" pos="-1741">
          <p15:clr>
            <a:srgbClr val="A4A3A4"/>
          </p15:clr>
        </p15:guide>
        <p15:guide id="25" pos="-777">
          <p15:clr>
            <a:srgbClr val="A4A3A4"/>
          </p15:clr>
        </p15:guide>
        <p15:guide id="26" pos="-1669">
          <p15:clr>
            <a:srgbClr val="A4A3A4"/>
          </p15:clr>
        </p15:guide>
        <p15:guide id="27" pos="-1605">
          <p15:clr>
            <a:srgbClr val="A4A3A4"/>
          </p15:clr>
        </p15:guide>
        <p15:guide id="28" pos="4405">
          <p15:clr>
            <a:srgbClr val="A4A3A4"/>
          </p15:clr>
        </p15:guide>
        <p15:guide id="29" pos="7768">
          <p15:clr>
            <a:srgbClr val="A4A3A4"/>
          </p15:clr>
        </p15:guide>
        <p15:guide id="30" pos="8125">
          <p15:clr>
            <a:srgbClr val="A4A3A4"/>
          </p15:clr>
        </p15:guide>
        <p15:guide id="31" pos="4155">
          <p15:clr>
            <a:srgbClr val="A4A3A4"/>
          </p15:clr>
        </p15:guide>
        <p15:guide id="32" pos="8211">
          <p15:clr>
            <a:srgbClr val="A4A3A4"/>
          </p15:clr>
        </p15:guide>
        <p15:guide id="33" pos="8075">
          <p15:clr>
            <a:srgbClr val="A4A3A4"/>
          </p15:clr>
        </p15:guide>
        <p15:guide id="34" pos="5755">
          <p15:clr>
            <a:srgbClr val="A4A3A4"/>
          </p15:clr>
        </p15:guide>
        <p15:guide id="35" pos="7675">
          <p15:clr>
            <a:srgbClr val="A4A3A4"/>
          </p15:clr>
        </p15:guide>
        <p15:guide id="36" pos="8068">
          <p15:clr>
            <a:srgbClr val="A4A3A4"/>
          </p15:clr>
        </p15:guide>
        <p15:guide id="37" pos="4170">
          <p15:clr>
            <a:srgbClr val="A4A3A4"/>
          </p15:clr>
        </p15:guide>
        <p15:guide id="38" pos="6019">
          <p15:clr>
            <a:srgbClr val="A4A3A4"/>
          </p15:clr>
        </p15:guide>
        <p15:guide id="39" pos="6005">
          <p15:clr>
            <a:srgbClr val="A4A3A4"/>
          </p15:clr>
        </p15:guide>
        <p15:guide id="40" pos="7782">
          <p15:clr>
            <a:srgbClr val="A4A3A4"/>
          </p15:clr>
        </p15:guide>
        <p15:guide id="41" pos="8404">
          <p15:clr>
            <a:srgbClr val="A4A3A4"/>
          </p15:clr>
        </p15:guide>
        <p15:guide id="42" pos="-1691">
          <p15:clr>
            <a:srgbClr val="A4A3A4"/>
          </p15:clr>
        </p15:guide>
        <p15:guide id="43" pos="3777">
          <p15:clr>
            <a:srgbClr val="A4A3A4"/>
          </p15:clr>
        </p15:guide>
        <p15:guide id="44" pos="8232">
          <p15:clr>
            <a:srgbClr val="A4A3A4"/>
          </p15:clr>
        </p15:guide>
        <p15:guide id="45" pos="7311">
          <p15:clr>
            <a:srgbClr val="A4A3A4"/>
          </p15:clr>
        </p15:guide>
        <p15:guide id="46" pos="2035">
          <p15:clr>
            <a:srgbClr val="A4A3A4"/>
          </p15:clr>
        </p15:guide>
        <p15:guide id="47" pos="4355">
          <p15:clr>
            <a:srgbClr val="A4A3A4"/>
          </p15:clr>
        </p15:guide>
        <p15:guide id="48" pos="4341">
          <p15:clr>
            <a:srgbClr val="A4A3A4"/>
          </p15:clr>
        </p15:guide>
        <p15:guide id="49" pos="4384">
          <p15:clr>
            <a:srgbClr val="A4A3A4"/>
          </p15:clr>
        </p15:guide>
        <p15:guide id="50" pos="4934">
          <p15:clr>
            <a:srgbClr val="A4A3A4"/>
          </p15:clr>
        </p15:guide>
        <p15:guide id="51" pos="5491">
          <p15:clr>
            <a:srgbClr val="A4A3A4"/>
          </p15:clr>
        </p15:guide>
        <p15:guide id="52" pos="3841">
          <p15:clr>
            <a:srgbClr val="A4A3A4"/>
          </p15:clr>
        </p15:guide>
        <p15:guide id="53" pos="4063">
          <p15:clr>
            <a:srgbClr val="A4A3A4"/>
          </p15:clr>
        </p15:guide>
        <p15:guide id="54" pos="5305">
          <p15:clr>
            <a:srgbClr val="A4A3A4"/>
          </p15:clr>
        </p15:guide>
        <p15:guide id="55" pos="4734">
          <p15:clr>
            <a:srgbClr val="A4A3A4"/>
          </p15:clr>
        </p15:guide>
        <p15:guide id="56" pos="5419">
          <p15:clr>
            <a:srgbClr val="A4A3A4"/>
          </p15:clr>
        </p15:guide>
        <p15:guide id="57" pos="5048">
          <p15:clr>
            <a:srgbClr val="A4A3A4"/>
          </p15:clr>
        </p15:guide>
        <p15:guide id="58" pos="5348">
          <p15:clr>
            <a:srgbClr val="A4A3A4"/>
          </p15:clr>
        </p15:guide>
        <p15:guide id="59" pos="5341">
          <p15:clr>
            <a:srgbClr val="A4A3A4"/>
          </p15:clr>
        </p15:guide>
        <p15:guide id="60" pos="7097">
          <p15:clr>
            <a:srgbClr val="A4A3A4"/>
          </p15:clr>
        </p15:guide>
        <p15:guide id="61" pos="7161">
          <p15:clr>
            <a:srgbClr val="A4A3A4"/>
          </p15:clr>
        </p15:guide>
        <p15:guide id="62" pos="4691">
          <p15:clr>
            <a:srgbClr val="A4A3A4"/>
          </p15:clr>
        </p15:guide>
        <p15:guide id="63" pos="5778">
          <p15:clr>
            <a:srgbClr val="A4A3A4"/>
          </p15:clr>
        </p15:guide>
        <p15:guide id="64" pos="-1627">
          <p15:clr>
            <a:srgbClr val="A4A3A4"/>
          </p15:clr>
        </p15:guide>
        <p15:guide id="65" pos="-1772">
          <p15:clr>
            <a:srgbClr val="A4A3A4"/>
          </p15:clr>
        </p15:guide>
        <p15:guide id="66" pos="-1664">
          <p15:clr>
            <a:srgbClr val="A4A3A4"/>
          </p15:clr>
        </p15:guide>
        <p15:guide id="67" pos="3625">
          <p15:clr>
            <a:srgbClr val="A4A3A4"/>
          </p15:clr>
        </p15:guide>
        <p15:guide id="68" pos="-1591">
          <p15:clr>
            <a:srgbClr val="A4A3A4"/>
          </p15:clr>
        </p15:guide>
        <p15:guide id="69" pos="-20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DA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434622-EB23-4116-B64D-77ABC2444493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5"/>
              </a:solidFill>
            </a:ln>
          </a:top>
          <a:bottom>
            <a:ln w="2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5"/>
              </a:solidFill>
            </a:ln>
          </a:top>
          <a:bottom>
            <a:ln w="10000" cmpd="sng">
              <a:solidFill>
                <a:schemeClr val="accent5"/>
              </a:solidFill>
            </a:ln>
          </a:bottom>
        </a:tcBdr>
        <a:fill>
          <a:solidFill>
            <a:schemeClr val="accent5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214DD3E-408A-4D45-97B2-FA70A904B6D0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thickThin">
              <a:solidFill>
                <a:schemeClr val="accent6"/>
              </a:solidFill>
            </a:ln>
          </a:top>
          <a:bottom>
            <a:ln w="22700" cmpd="thickThin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6"/>
              </a:solidFill>
            </a:ln>
          </a:top>
          <a:bottom>
            <a:ln w="10000" cmpd="sng">
              <a:solidFill>
                <a:schemeClr val="accent6"/>
              </a:solidFill>
            </a:ln>
          </a:bottom>
        </a:tcBdr>
        <a:fill>
          <a:solidFill>
            <a:schemeClr val="accent6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197D153-9C0F-45A4-A76D-B5DC2E27B64C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4"/>
      </a:tcTxStyle>
      <a:tcStyle>
        <a:tcBdr>
          <a:top>
            <a:ln w="6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4">
          <a:shade val="40000"/>
        </a:schemeClr>
      </a:tcTxStyle>
      <a:tcStyle>
        <a:tcBdr/>
        <a:fill>
          <a:solidFill>
            <a:schemeClr val="accent4">
              <a:alpha val="40000"/>
            </a:schemeClr>
          </a:solidFill>
        </a:fill>
      </a:tcStyle>
    </a:firstRow>
  </a:tblStyle>
  <a:tblStyle styleId="{F86EB55A-D8E4-4A66-8E5A-C34D8BC1693A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6"/>
      </a:tcTxStyle>
      <a:tcStyle>
        <a:tcBdr>
          <a:top>
            <a:ln w="6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6">
          <a:shade val="40000"/>
        </a:schemeClr>
      </a:tcTxStyle>
      <a:tcStyle>
        <a:tcBdr/>
        <a:fill>
          <a:solidFill>
            <a:schemeClr val="accent6">
              <a:alpha val="40000"/>
            </a:schemeClr>
          </a:solidFill>
        </a:fill>
      </a:tcStyle>
    </a:firstRow>
  </a:tblStyle>
  <a:tblStyle styleId="{32344573-4499-4136-9432-9625E8DE034D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5"/>
      </a:tcTxStyle>
      <a:tcStyle>
        <a:tcBdr>
          <a:top>
            <a:ln w="6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5">
          <a:shade val="40000"/>
        </a:schemeClr>
      </a:tcTxStyle>
      <a:tcStyle>
        <a:tcBdr/>
        <a:fill>
          <a:solidFill>
            <a:schemeClr val="accent5">
              <a:alpha val="40000"/>
            </a:schemeClr>
          </a:solidFill>
        </a:fill>
      </a:tcStyle>
    </a:firstRow>
  </a:tblStyle>
  <a:tblStyle styleId="{65BD628B-B912-4737-B26B-3470B51DB470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thickThin">
              <a:solidFill>
                <a:schemeClr val="accent4"/>
              </a:solidFill>
            </a:ln>
          </a:top>
          <a:bottom>
            <a:ln w="22700" cmpd="thickThin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4"/>
              </a:solidFill>
            </a:ln>
          </a:top>
          <a:bottom>
            <a:ln w="10000" cmpd="sng">
              <a:solidFill>
                <a:schemeClr val="accent4"/>
              </a:solidFill>
            </a:ln>
          </a:bottom>
        </a:tcBdr>
        <a:fill>
          <a:solidFill>
            <a:schemeClr val="accent4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ED4B4AC-2101-42C7-AA1C-D91BBAF4E7D8}" styleName="Normal Style 2 - Accent 5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>
              <a:shade val="50000"/>
              <a:satMod val="230000"/>
            </a:schemeClr>
          </a:solidFill>
        </a:fill>
      </a:tcStyle>
    </a:firstRow>
  </a:tblStyle>
  <a:tblStyle styleId="{F77BBAD0-2FD1-4BB3-BED5-B7D4590D3504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3"/>
      </a:tcTxStyle>
      <a:tcStyle>
        <a:tcBdr>
          <a:top>
            <a:ln w="6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3">
          <a:shade val="40000"/>
        </a:schemeClr>
      </a:tcTxStyle>
      <a:tcStyle>
        <a:tcBdr/>
        <a:fill>
          <a:solidFill>
            <a:schemeClr val="accent3">
              <a:alpha val="4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62A2DE9-F89E-4204-9AB8-F3013159B469}" styleName="Normal Style 3 - Accent 5">
    <a:wholeTbl>
      <a:tcTxStyle>
        <a:fontRef idx="minor">
          <a:scrgbClr r="0" g="0" b="0"/>
        </a:fontRef>
        <a:schemeClr val="accent5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>
        <a:fontRef idx="minor">
          <a:scrgbClr r="0" g="0" b="0"/>
        </a:fontRef>
        <a:schemeClr val="dk1"/>
      </a:tcTxStyle>
      <a:tcStyle>
        <a:tcBdr/>
        <a:fill>
          <a:solidFill>
            <a:schemeClr val="dk1">
              <a:lum val="8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5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crgbClr r="0" g="0" b="0"/>
        </a:fontRef>
        <a:schemeClr val="accent5"/>
      </a:tcTxStyle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accent5"/>
      </a:tcTxStyle>
      <a:tcStyle>
        <a:tcBdr/>
      </a:tcStyle>
    </a:seCell>
    <a:swCell>
      <a:tcTxStyle b="on">
        <a:fontRef idx="minor">
          <a:scrgbClr r="0" g="0" b="0"/>
        </a:fontRef>
        <a:schemeClr val="accent5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500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0"/>
    <p:restoredTop sz="81762"/>
  </p:normalViewPr>
  <p:slideViewPr>
    <p:cSldViewPr snapToObjects="1">
      <p:cViewPr varScale="1">
        <p:scale>
          <a:sx n="70" d="100"/>
          <a:sy n="70" d="100"/>
        </p:scale>
        <p:origin x="1315" y="38"/>
      </p:cViewPr>
      <p:guideLst>
        <p:guide orient="horz" pos="2158"/>
        <p:guide orient="horz" pos="4127"/>
        <p:guide pos="3838"/>
        <p:guide pos="1779"/>
        <p:guide pos="-384"/>
        <p:guide pos="-463"/>
        <p:guide pos="-484"/>
        <p:guide pos="-249"/>
        <p:guide pos="-434"/>
        <p:guide pos="-499"/>
        <p:guide pos="-470"/>
        <p:guide pos="-541"/>
        <p:guide pos="-584"/>
        <p:guide pos="-156"/>
        <p:guide pos="-820"/>
        <p:guide pos="-813"/>
        <p:guide pos="-240"/>
        <p:guide pos="-233"/>
        <p:guide pos="-563"/>
        <p:guide pos="-413"/>
        <p:guide pos="-391"/>
        <p:guide pos="-663"/>
        <p:guide pos="5027"/>
        <p:guide pos="-1741"/>
        <p:guide pos="-777"/>
        <p:guide pos="-1669"/>
        <p:guide pos="-1605"/>
        <p:guide pos="4405"/>
        <p:guide pos="7768"/>
        <p:guide pos="8125"/>
        <p:guide pos="4155"/>
        <p:guide pos="8211"/>
        <p:guide pos="8075"/>
        <p:guide pos="5755"/>
        <p:guide pos="7675"/>
        <p:guide pos="8068"/>
        <p:guide pos="4170"/>
        <p:guide pos="6019"/>
        <p:guide pos="6005"/>
        <p:guide pos="7782"/>
        <p:guide pos="8404"/>
        <p:guide pos="-1691"/>
        <p:guide pos="3777"/>
        <p:guide pos="8232"/>
        <p:guide pos="7311"/>
        <p:guide pos="2035"/>
        <p:guide pos="4355"/>
        <p:guide pos="4341"/>
        <p:guide pos="4384"/>
        <p:guide pos="4934"/>
        <p:guide pos="5491"/>
        <p:guide pos="3841"/>
        <p:guide pos="4063"/>
        <p:guide pos="5305"/>
        <p:guide pos="4734"/>
        <p:guide pos="5419"/>
        <p:guide pos="5048"/>
        <p:guide pos="5348"/>
        <p:guide pos="5341"/>
        <p:guide pos="7097"/>
        <p:guide pos="7161"/>
        <p:guide pos="4691"/>
        <p:guide pos="5778"/>
        <p:guide pos="-1627"/>
        <p:guide pos="-1772"/>
        <p:guide pos="-1664"/>
        <p:guide pos="3625"/>
        <p:guide pos="-1591"/>
        <p:guide pos="-2069"/>
      </p:guideLst>
    </p:cSldViewPr>
  </p:slideViewPr>
  <p:notesTextViewPr>
    <p:cViewPr>
      <p:scale>
        <a:sx n="90" d="100"/>
        <a:sy n="9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저녁 있는 삶을 주제로 '7 to 11' 어플을 개발 하여 실제 회사원 '나심심'이 사용하는 방식으로 보고서를 작성 하였습니다.</a:t>
            </a:r>
          </a:p>
          <a:p>
            <a:pPr>
              <a:defRPr lang="ko-KR" altLang="en-US"/>
            </a:pPr>
            <a:r>
              <a:rPr lang="ko-KR" altLang="en-US"/>
              <a:t>목차는 위와 같고, '나심심'이 어플을 사용하는 모습과 함께 내부 프로세스를 설명하도록 하겠습니다.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위는 여가 활동을 수요 공급에 따른 scatter plot 입니다. 전 장의 경우와 마찬가지로 수요가 많은 여가 활동과 공급이 많은 여가 활동을 한 눈에 볼 수 있었습니다.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'나심심'은 '7 to 11' 어플을 다운받아 사용해봅니다. </a:t>
            </a:r>
          </a:p>
          <a:p>
            <a:pPr>
              <a:defRPr lang="ko-KR" altLang="en-US"/>
            </a:pPr>
            <a:r>
              <a:rPr lang="ko-KR" altLang="en-US"/>
              <a:t>이름, 나이, 성별, 사는 곳 등 개인 정보를 입력하여 회원가입을 하게 됩니다.</a:t>
            </a:r>
          </a:p>
          <a:p>
            <a:pPr>
              <a:defRPr lang="ko-KR" altLang="en-US"/>
            </a:pPr>
            <a:r>
              <a:rPr lang="ko-KR" altLang="en-US"/>
              <a:t>이 후 10개의 여가 군집에서 각 군집의 대표 여가가 나타나고 그 중 3개를 선택합니다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여가 추천시스템을 하기 전 장소 필요 여부에따라 여가를 분류 하고, 의미 없는 여가는 제외 시켰습니다. </a:t>
            </a:r>
          </a:p>
          <a:p>
            <a:pPr>
              <a:defRPr lang="ko-KR" altLang="en-US"/>
            </a:pPr>
            <a:r>
              <a:rPr lang="ko-KR" altLang="en-US"/>
              <a:t>여기서 의미 없는 여가란 TV시청, 낮잠, 음주, 클럽 나이트, 사행성게임, 아무것도 안하기, 기타 7가지 이며 추천 해줄 여가가 아니라고 판단했습니다.</a:t>
            </a:r>
          </a:p>
          <a:p>
            <a:pPr>
              <a:defRPr lang="ko-KR" altLang="en-US"/>
            </a:pPr>
            <a:r>
              <a:rPr lang="ko-KR" altLang="en-US"/>
              <a:t>특히 TV 시청, 낮잠, 음주의 경우 빈도수도 많은 편에 속해 군집분석에 영향을 줄 수 있기 때문에 제거 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err="1"/>
              <a:t>의미없는</a:t>
            </a:r>
            <a:r>
              <a:rPr lang="ko-KR" altLang="en-US" dirty="0"/>
              <a:t> 여가를 제거 후 총 95개의 여가를 </a:t>
            </a:r>
            <a:r>
              <a:rPr lang="ko-KR" altLang="en-US" dirty="0" err="1"/>
              <a:t>word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vector</a:t>
            </a:r>
            <a:r>
              <a:rPr lang="ko-KR" altLang="en-US" dirty="0"/>
              <a:t> 기법을 통해 </a:t>
            </a:r>
            <a:r>
              <a:rPr lang="ko-KR" altLang="en-US" dirty="0" err="1"/>
              <a:t>embedding</a:t>
            </a:r>
            <a:r>
              <a:rPr lang="ko-KR" altLang="en-US" dirty="0"/>
              <a:t> 했습니다. </a:t>
            </a:r>
          </a:p>
          <a:p>
            <a:pPr>
              <a:defRPr lang="ko-KR" altLang="en-US"/>
            </a:pPr>
            <a:r>
              <a:rPr lang="ko-KR" altLang="en-US" dirty="0"/>
              <a:t>word2vec은 </a:t>
            </a:r>
            <a:r>
              <a:rPr lang="ko-KR" altLang="en-US" dirty="0" err="1"/>
              <a:t>raw</a:t>
            </a:r>
            <a:r>
              <a:rPr lang="ko-KR" altLang="en-US" dirty="0"/>
              <a:t> </a:t>
            </a:r>
            <a:r>
              <a:rPr lang="ko-KR" altLang="en-US" dirty="0" err="1"/>
              <a:t>text로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워드 </a:t>
            </a:r>
            <a:r>
              <a:rPr lang="ko-KR" altLang="en-US" dirty="0" err="1"/>
              <a:t>임베딩을</a:t>
            </a:r>
            <a:r>
              <a:rPr lang="ko-KR" altLang="en-US" dirty="0"/>
              <a:t> 학습하는 </a:t>
            </a:r>
            <a:r>
              <a:rPr lang="ko-KR" altLang="en-US" dirty="0" err="1"/>
              <a:t>model로써</a:t>
            </a:r>
            <a:r>
              <a:rPr lang="ko-KR" altLang="en-US" dirty="0"/>
              <a:t>, 단어간 근접성을 기반으로 수십 수백 차원의 벡터 공간에 단어를 표현하고 </a:t>
            </a:r>
            <a:r>
              <a:rPr lang="ko-KR" altLang="en-US" dirty="0" err="1"/>
              <a:t>벡터값을</a:t>
            </a:r>
            <a:r>
              <a:rPr lang="ko-KR" altLang="en-US" dirty="0"/>
              <a:t> 이용하여 유사도 기반으로 단어 간의 의미 관계를 파악 할 수 있게 합니다.</a:t>
            </a:r>
          </a:p>
          <a:p>
            <a:pPr>
              <a:defRPr lang="ko-KR" altLang="en-US"/>
            </a:pPr>
            <a:r>
              <a:rPr lang="ko-KR" altLang="en-US" dirty="0"/>
              <a:t>설문지 데이터 셋은 '자신이 한 여가 </a:t>
            </a:r>
            <a:r>
              <a:rPr lang="ko-KR" altLang="en-US" dirty="0" err="1"/>
              <a:t>활동중</a:t>
            </a:r>
            <a:r>
              <a:rPr lang="ko-KR" altLang="en-US" dirty="0"/>
              <a:t> 만족도가 </a:t>
            </a:r>
            <a:r>
              <a:rPr lang="ko-KR" altLang="en-US" dirty="0" err="1"/>
              <a:t>높은것</a:t>
            </a:r>
            <a:r>
              <a:rPr lang="ko-KR" altLang="en-US" dirty="0"/>
              <a:t>' </a:t>
            </a:r>
            <a:r>
              <a:rPr lang="ko-KR" altLang="en-US" dirty="0" err="1"/>
              <a:t>top</a:t>
            </a:r>
            <a:r>
              <a:rPr lang="ko-KR" altLang="en-US" dirty="0"/>
              <a:t> 5개를 조사한 데이터 이며 21853명이 응답한 데이터입니다. 이 단어들을 벡터 공간에 </a:t>
            </a:r>
            <a:r>
              <a:rPr lang="ko-KR" altLang="en-US" dirty="0" err="1"/>
              <a:t>embedding</a:t>
            </a:r>
            <a:r>
              <a:rPr lang="ko-KR" altLang="en-US" dirty="0"/>
              <a:t> 후 </a:t>
            </a:r>
            <a:r>
              <a:rPr lang="ko-KR" altLang="en-US" dirty="0" err="1"/>
              <a:t>단어간의</a:t>
            </a:r>
            <a:r>
              <a:rPr lang="ko-KR" altLang="en-US" dirty="0"/>
              <a:t> 유사도를 파악 하였습니다.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 err="1"/>
              <a:t>word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vector를</a:t>
            </a:r>
            <a:r>
              <a:rPr lang="ko-KR" altLang="en-US" dirty="0"/>
              <a:t> 사용한 이유는 다음과 같습니다.</a:t>
            </a:r>
          </a:p>
          <a:p>
            <a:pPr>
              <a:defRPr lang="ko-KR" altLang="en-US"/>
            </a:pPr>
            <a:r>
              <a:rPr lang="ko-KR" altLang="en-US" dirty="0"/>
              <a:t>1. 벡터 공간에 </a:t>
            </a:r>
            <a:r>
              <a:rPr lang="ko-KR" altLang="en-US" dirty="0" err="1"/>
              <a:t>embedding</a:t>
            </a:r>
            <a:r>
              <a:rPr lang="ko-KR" altLang="en-US" dirty="0"/>
              <a:t> 된 여가들의 유사도를 파악 할 </a:t>
            </a:r>
            <a:r>
              <a:rPr lang="ko-KR" altLang="en-US" dirty="0" err="1"/>
              <a:t>수ᅟᅵ다</a:t>
            </a:r>
            <a:r>
              <a:rPr lang="ko-KR" altLang="en-US" dirty="0"/>
              <a:t>.</a:t>
            </a:r>
          </a:p>
          <a:p>
            <a:pPr>
              <a:defRPr lang="ko-KR" altLang="en-US"/>
            </a:pPr>
            <a:r>
              <a:rPr lang="ko-KR" altLang="en-US" dirty="0"/>
              <a:t>2. 여가 </a:t>
            </a:r>
            <a:r>
              <a:rPr lang="ko-KR" altLang="en-US" dirty="0" err="1"/>
              <a:t>추천시</a:t>
            </a:r>
            <a:r>
              <a:rPr lang="ko-KR" altLang="en-US" dirty="0"/>
              <a:t> 사용자가 선택한 3개의 여가를 조합하여 유사도가 가장 높은 여가를 추천해 줄 수 있다.</a:t>
            </a:r>
          </a:p>
          <a:p>
            <a:pPr>
              <a:defRPr lang="ko-KR" altLang="en-US"/>
            </a:pPr>
            <a:r>
              <a:rPr lang="ko-KR" altLang="en-US" dirty="0"/>
              <a:t>3. 추천된 여가는 기존의 설문 응답자들의 데이터에 의해 만족도가 높은 여가 활동을 성향으로 추천 할 수 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의미없는 여가를 제거 후 총 95개의 여가를 word to vector 기법을 통해 embedding 했습니다. </a:t>
            </a:r>
          </a:p>
          <a:p>
            <a:pPr>
              <a:defRPr lang="ko-KR" altLang="en-US"/>
            </a:pPr>
            <a:r>
              <a:rPr lang="ko-KR" altLang="en-US"/>
              <a:t>word2vec은 raw text로 부터 워드 임베딩을 학습하는 model로써, 단어간 근접성을 기반으로 수십 수백 차원의 벡터 공간에 단어를 표현하고 벡터값을 이용하여 유사도 기반으로 단어 간의 의미 관계를 파악 할 수 있게 합니다.</a:t>
            </a:r>
          </a:p>
          <a:p>
            <a:pPr>
              <a:defRPr lang="ko-KR" altLang="en-US"/>
            </a:pPr>
            <a:r>
              <a:rPr lang="ko-KR" altLang="en-US"/>
              <a:t>설문지 데이터 셋은 '자신이 한 여가 활동중 만족도가 높은것' top 5개를 조사한 데이터 이며 21853명이 응답한 데이터입니다. 이 단어들을 벡터 공간에 embedding 후 단어간의 유사도를 파악 하였습니다.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word to vector를 사용한 이유는 다음과 같습니다.</a:t>
            </a:r>
          </a:p>
          <a:p>
            <a:pPr>
              <a:defRPr lang="ko-KR" altLang="en-US"/>
            </a:pPr>
            <a:r>
              <a:rPr lang="ko-KR" altLang="en-US"/>
              <a:t>1. 벡터 공간에 embedding 된 여가들의 유사도를 파악 할 수ᅟᅵ다.</a:t>
            </a:r>
          </a:p>
          <a:p>
            <a:pPr>
              <a:defRPr lang="ko-KR" altLang="en-US"/>
            </a:pPr>
            <a:r>
              <a:rPr lang="ko-KR" altLang="en-US"/>
              <a:t>2. 여가 추천시 사용자가 선택한 3개의 여가를 조합하여 유사도가 가장 높은 여가를 추천해 줄 수 있다.</a:t>
            </a:r>
          </a:p>
          <a:p>
            <a:pPr>
              <a:defRPr lang="ko-KR" altLang="en-US"/>
            </a:pPr>
            <a:r>
              <a:rPr lang="ko-KR" altLang="en-US"/>
              <a:t>3. 추천된 여가는 기존의 설문 응답자들의 데이터에 의해 만족도가 높은 여가 활동을 성향으로 추천 할 수 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K-means 알고리즘은 분리형 군집화 알고리즘으로 각 군집은 하나의 중심을 가집니다. 각 개체는 가장 가장 가까운 중심에 할당되며, 같은 중심에 할당된 개체들이 모여 하나의 군집을 형성합니다.</a:t>
            </a:r>
          </a:p>
          <a:p>
            <a:pPr>
              <a:defRPr lang="ko-KR" altLang="en-US"/>
            </a:pPr>
            <a:r>
              <a:rPr lang="ko-KR" altLang="en-US"/>
              <a:t>사용자가 사전에 군집 수(k)를 정해야 합니다.</a:t>
            </a:r>
          </a:p>
          <a:p>
            <a:pPr>
              <a:defRPr lang="ko-KR" altLang="en-US"/>
            </a:pPr>
            <a:r>
              <a:rPr lang="ko-KR" altLang="en-US"/>
              <a:t>K-means 진행 절차는 다음과 같습니다.</a:t>
            </a:r>
          </a:p>
          <a:p>
            <a:pPr>
              <a:defRPr lang="ko-KR" altLang="en-US"/>
            </a:pPr>
            <a:r>
              <a:rPr lang="ko-KR" altLang="en-US"/>
              <a:t>1. 데이터 내 객체 중 임의로 K개의 군집 중심점 설정</a:t>
            </a:r>
          </a:p>
          <a:p>
            <a:pPr>
              <a:defRPr lang="ko-KR" altLang="en-US"/>
            </a:pPr>
            <a:r>
              <a:rPr lang="ko-KR" altLang="en-US"/>
              <a:t>2. 모든 객체에 대해 각 군집 중심점까지의 거리 계산</a:t>
            </a:r>
          </a:p>
          <a:p>
            <a:pPr>
              <a:defRPr lang="ko-KR" altLang="en-US"/>
            </a:pPr>
            <a:r>
              <a:rPr lang="ko-KR" altLang="en-US"/>
              <a:t>3. 모든 객체를 가장 가까운 군집 중심점이 속한 군집으로 할당</a:t>
            </a:r>
          </a:p>
          <a:p>
            <a:pPr>
              <a:defRPr lang="ko-KR" altLang="en-US"/>
            </a:pPr>
            <a:r>
              <a:rPr lang="ko-KR" altLang="en-US"/>
              <a:t>4. 각 군집의 중심점 재설정</a:t>
            </a:r>
          </a:p>
          <a:p>
            <a:pPr>
              <a:defRPr lang="ko-KR" altLang="en-US"/>
            </a:pPr>
            <a:r>
              <a:rPr lang="ko-KR" altLang="en-US"/>
              <a:t>5. 군집의 중심점이 변경되지 않을 때까지 1~4 반복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군집 형성에 K-means를 사용한 이유는 다음과 같습니다.</a:t>
            </a:r>
          </a:p>
          <a:p>
            <a:pPr>
              <a:defRPr lang="ko-KR" altLang="en-US"/>
            </a:pPr>
            <a:r>
              <a:rPr lang="ko-KR" altLang="en-US"/>
              <a:t>1. K-means 는 거리기반 이기 때문에 embedding 된 단어들간의 거리를 구해 군집형성을 할 수 있다.</a:t>
            </a:r>
          </a:p>
          <a:p>
            <a:pPr>
              <a:defRPr lang="ko-KR" altLang="en-US"/>
            </a:pPr>
            <a:r>
              <a:rPr lang="ko-KR" altLang="en-US"/>
              <a:t>2. 군집 형성 후 중심점과 가장 가까운 여가를 해당 군집의 대표 여가로 설정 할 수 있다.</a:t>
            </a:r>
          </a:p>
          <a:p>
            <a:pPr>
              <a:defRPr lang="ko-KR" altLang="en-US"/>
            </a:pPr>
            <a:r>
              <a:rPr lang="ko-KR" altLang="en-US"/>
              <a:t>3. 대표 여가를 사용자가 선택한다면 해당 군집 또는 거리 기반으로 유사한 여가를 추천해 줄 수 있다.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클러스터 </a:t>
            </a:r>
            <a:r>
              <a:rPr lang="en-US" altLang="ko-KR" dirty="0"/>
              <a:t>3,6 </a:t>
            </a:r>
            <a:r>
              <a:rPr lang="ko-KR" altLang="en-US" dirty="0"/>
              <a:t>만 뒷배경이 어두워지며 </a:t>
            </a:r>
            <a:endParaRPr lang="en-US" altLang="ko-KR" dirty="0"/>
          </a:p>
          <a:p>
            <a:pPr>
              <a:defRPr lang="ko-KR" altLang="en-US"/>
            </a:pPr>
            <a:r>
              <a:rPr lang="ko-KR" altLang="en-US" dirty="0"/>
              <a:t>3. 모든 객체를 가장 가까운 군집 중심점이 속한 군집으로 할당</a:t>
            </a:r>
          </a:p>
          <a:p>
            <a:pPr>
              <a:defRPr lang="ko-KR" altLang="en-US"/>
            </a:pPr>
            <a:r>
              <a:rPr lang="ko-KR" altLang="en-US" dirty="0"/>
              <a:t>4. 각 군집의 중심점 재설정</a:t>
            </a:r>
          </a:p>
          <a:p>
            <a:pPr>
              <a:defRPr lang="ko-KR" altLang="en-US"/>
            </a:pPr>
            <a:r>
              <a:rPr lang="ko-KR" altLang="en-US" dirty="0"/>
              <a:t>5. 군집의 중심점이 변경되지 않을 때까지 1~4 반복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군집 형성에 K-</a:t>
            </a:r>
            <a:r>
              <a:rPr lang="ko-KR" altLang="en-US" dirty="0" err="1"/>
              <a:t>means를</a:t>
            </a:r>
            <a:r>
              <a:rPr lang="ko-KR" altLang="en-US" dirty="0"/>
              <a:t> 사용한 이유는 다음과 같습니다.</a:t>
            </a:r>
          </a:p>
          <a:p>
            <a:pPr>
              <a:defRPr lang="ko-KR" altLang="en-US"/>
            </a:pPr>
            <a:r>
              <a:rPr lang="ko-KR" altLang="en-US" dirty="0"/>
              <a:t>1. K-</a:t>
            </a:r>
            <a:r>
              <a:rPr lang="ko-KR" altLang="en-US" dirty="0" err="1"/>
              <a:t>means</a:t>
            </a:r>
            <a:r>
              <a:rPr lang="ko-KR" altLang="en-US" dirty="0"/>
              <a:t> 는 거리기반 이기 때문에 </a:t>
            </a:r>
            <a:r>
              <a:rPr lang="ko-KR" altLang="en-US" dirty="0" err="1"/>
              <a:t>embedding</a:t>
            </a:r>
            <a:r>
              <a:rPr lang="ko-KR" altLang="en-US" dirty="0"/>
              <a:t> 된 </a:t>
            </a:r>
            <a:r>
              <a:rPr lang="ko-KR" altLang="en-US" dirty="0" err="1"/>
              <a:t>단어들간의</a:t>
            </a:r>
            <a:r>
              <a:rPr lang="ko-KR" altLang="en-US" dirty="0"/>
              <a:t> 거리를 구해 군집형성을 할 수 있다.</a:t>
            </a:r>
          </a:p>
          <a:p>
            <a:pPr>
              <a:defRPr lang="ko-KR" altLang="en-US"/>
            </a:pPr>
            <a:r>
              <a:rPr lang="ko-KR" altLang="en-US" dirty="0"/>
              <a:t>2. 군집 형성 후 중심점과 가장 가까운 여가를 해당 군집의 대표 여가로 설정 할 수 있다.</a:t>
            </a:r>
          </a:p>
          <a:p>
            <a:pPr>
              <a:defRPr lang="ko-KR" altLang="en-US"/>
            </a:pPr>
            <a:r>
              <a:rPr lang="ko-KR" altLang="en-US" dirty="0"/>
              <a:t>3. 대표 여가를 사용자가 선택한다면 해당 군집 또는 거리 기반으로 유사한 여가를 추천해 줄 수 있다.</a:t>
            </a:r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나이와 성별에 빨간색 동그라미</a:t>
            </a:r>
            <a:endParaRPr lang="en-US" altLang="ko-KR" dirty="0"/>
          </a:p>
          <a:p>
            <a:pPr>
              <a:defRPr lang="ko-KR" altLang="en-US"/>
            </a:pPr>
            <a:r>
              <a:rPr lang="ko-KR" altLang="en-US" dirty="0" err="1"/>
              <a:t>word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vector와</a:t>
            </a:r>
            <a:r>
              <a:rPr lang="ko-KR" altLang="en-US" dirty="0"/>
              <a:t> k-</a:t>
            </a:r>
            <a:r>
              <a:rPr lang="ko-KR" altLang="en-US" dirty="0" err="1"/>
              <a:t>means</a:t>
            </a:r>
            <a:r>
              <a:rPr lang="ko-KR" altLang="en-US" dirty="0"/>
              <a:t> 기반으로 </a:t>
            </a:r>
            <a:r>
              <a:rPr lang="ko-KR" altLang="en-US" dirty="0" err="1"/>
              <a:t>군집화한</a:t>
            </a:r>
            <a:r>
              <a:rPr lang="ko-KR" altLang="en-US" dirty="0"/>
              <a:t> 여가를 </a:t>
            </a:r>
            <a:r>
              <a:rPr lang="ko-KR" altLang="en-US" dirty="0" err="1"/>
              <a:t>나이,성별을</a:t>
            </a:r>
            <a:r>
              <a:rPr lang="ko-KR" altLang="en-US" dirty="0"/>
              <a:t> 함께 군집화 한 것과 </a:t>
            </a:r>
            <a:r>
              <a:rPr lang="ko-KR" altLang="en-US" dirty="0" err="1"/>
              <a:t>나이,성별을</a:t>
            </a:r>
            <a:r>
              <a:rPr lang="ko-KR" altLang="en-US" dirty="0"/>
              <a:t> 제외하고 여가만으로 군집화 한 것을 비교해 보았습니다.</a:t>
            </a:r>
          </a:p>
          <a:p>
            <a:pPr>
              <a:defRPr lang="ko-KR" altLang="en-US"/>
            </a:pPr>
            <a:r>
              <a:rPr lang="ko-KR" altLang="en-US" dirty="0"/>
              <a:t>이 때 시각화는 2차원으로 표시되어야 하기 때문에 10차원의 </a:t>
            </a:r>
            <a:r>
              <a:rPr lang="ko-KR" altLang="en-US" dirty="0" err="1"/>
              <a:t>embedding</a:t>
            </a:r>
            <a:r>
              <a:rPr lang="ko-KR" altLang="en-US" dirty="0"/>
              <a:t> 데이터셋을 </a:t>
            </a:r>
            <a:r>
              <a:rPr lang="ko-KR" altLang="en-US" dirty="0" err="1"/>
              <a:t>PCA를</a:t>
            </a:r>
            <a:r>
              <a:rPr lang="ko-KR" altLang="en-US" dirty="0"/>
              <a:t> 통해 2차원으로 축소 시켰습니다.</a:t>
            </a:r>
          </a:p>
          <a:p>
            <a:pPr>
              <a:defRPr lang="ko-KR" altLang="en-US"/>
            </a:pPr>
            <a:r>
              <a:rPr lang="ko-KR" altLang="en-US" dirty="0"/>
              <a:t>위는 나이와 성별이 함께 </a:t>
            </a:r>
            <a:r>
              <a:rPr lang="ko-KR" altLang="en-US" dirty="0" err="1"/>
              <a:t>embedding</a:t>
            </a:r>
            <a:r>
              <a:rPr lang="ko-KR" altLang="en-US" dirty="0"/>
              <a:t> 후 군집화 된 것으로 군집의 설명이 나이, 성별에 제한 되어 있는 것을 볼 수 있습니다.</a:t>
            </a:r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반면에 여가 자체만을 embedding 후 군집화를 시행한것은 여가의 특성별로 군집이 형성됨과 동시에 개개인의 성향이 반영 된 것을 알 수 있습니다.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따라서 저희는 개별 성향 기반으로 군집분석 후 여가를 추천해주는 방법을 선택했습니다.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위와 같이 형성된 여가 군집 10개에서 각 군집의 중심점과 가장 가까운 여가를 해당 군집의 대표 여가로 설정했습니다.</a:t>
            </a:r>
          </a:p>
          <a:p>
            <a:pPr>
              <a:defRPr lang="ko-KR" altLang="en-US"/>
            </a:pPr>
            <a:r>
              <a:rPr lang="ko-KR" altLang="en-US"/>
              <a:t>이 후 10개의 대표 여가 중 사용자가 원하는 여가 3개를 선택하게 합니다.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회사원 '나심심'은 반복된 일상에 지쳐있습니다. 퇴근 후 집에 돌아와 평상시 처럼 음주와 함께 TV를 시청 합니다. </a:t>
            </a:r>
          </a:p>
          <a:p>
            <a:pPr>
              <a:defRPr lang="ko-KR" altLang="en-US"/>
            </a:pPr>
            <a:r>
              <a:rPr lang="ko-KR" altLang="en-US"/>
              <a:t>일상에 활력이 될 무언가가 필요한 그는 뉴스와 '7 to 11' 어플 광고를 보게 됩니다.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부분별로 차례대로 나타내기</a:t>
            </a:r>
            <a:endParaRPr lang="en-US" altLang="ko-KR" dirty="0"/>
          </a:p>
          <a:p>
            <a:pPr>
              <a:defRPr lang="ko-KR" altLang="en-US"/>
            </a:pPr>
            <a:r>
              <a:rPr lang="ko-KR" altLang="en-US" dirty="0"/>
              <a:t>선택된 3개의 대표 여가를 가지고 여러가지 조합을 통해 유사도 기반으로 최종 5개의 여가 활동을 추천합니다.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이때 여가는 장소추천이 </a:t>
            </a:r>
            <a:r>
              <a:rPr lang="ko-KR" altLang="en-US" dirty="0" err="1"/>
              <a:t>필요한것과</a:t>
            </a:r>
            <a:r>
              <a:rPr lang="ko-KR" altLang="en-US" dirty="0"/>
              <a:t> 필요하지 </a:t>
            </a:r>
            <a:r>
              <a:rPr lang="ko-KR" altLang="en-US" dirty="0" err="1"/>
              <a:t>않은것으로</a:t>
            </a:r>
            <a:r>
              <a:rPr lang="ko-KR" altLang="en-US" dirty="0"/>
              <a:t> 나눠지고,</a:t>
            </a:r>
          </a:p>
          <a:p>
            <a:pPr>
              <a:defRPr lang="ko-KR" altLang="en-US"/>
            </a:pPr>
            <a:r>
              <a:rPr lang="ko-KR" altLang="en-US" dirty="0"/>
              <a:t>장소추천이 필요한 여가는 </a:t>
            </a:r>
            <a:r>
              <a:rPr lang="ko-KR" altLang="en-US" dirty="0" err="1"/>
              <a:t>skt</a:t>
            </a:r>
            <a:r>
              <a:rPr lang="ko-KR" altLang="en-US" dirty="0"/>
              <a:t> 유동인구 데이터를 활용해 함께 추천을 해주며,</a:t>
            </a:r>
          </a:p>
          <a:p>
            <a:pPr>
              <a:defRPr lang="ko-KR" altLang="en-US"/>
            </a:pPr>
            <a:r>
              <a:rPr lang="ko-KR" altLang="en-US" dirty="0"/>
              <a:t>장소추천이 필요하지 않은 여가는 크롤링한 여가 말뭉치를 통해 세부적인 여가활동을 소개해줍니다.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SKT 유동인구 데이터를 ggmap을 통해 시각화를 했습니다. 데이터가 제한되다 보니 위와 같이 몇몇 지역의 유동인구만 알 수 있었고, 서울의 경우 종로구와 과천 두 곳만 활용 할 수 있었습니다.</a:t>
            </a:r>
          </a:p>
          <a:p>
            <a:pPr>
              <a:defRPr lang="ko-KR" altLang="en-US"/>
            </a:pPr>
            <a:r>
              <a:rPr lang="ko-KR" altLang="en-US"/>
              <a:t>다행히 '나심심'씨는 종로구에 사는 회사원이며 반경 20km 이내의 여가활동을 원하고 있습니다.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err="1"/>
              <a:t>SKT유동인구</a:t>
            </a:r>
            <a:r>
              <a:rPr lang="ko-KR" altLang="en-US" dirty="0"/>
              <a:t> 데이터 셋과 한국 관광공사 관광지 데이터 통합 방식입니다.</a:t>
            </a:r>
          </a:p>
          <a:p>
            <a:pPr>
              <a:defRPr lang="ko-KR" altLang="en-US"/>
            </a:pPr>
            <a:r>
              <a:rPr lang="ko-KR" altLang="en-US" dirty="0"/>
              <a:t>위도 경도를 기준으로 관광지별 유동인구 DATA </a:t>
            </a:r>
            <a:r>
              <a:rPr lang="ko-KR" altLang="en-US" dirty="0" err="1"/>
              <a:t>set</a:t>
            </a:r>
            <a:r>
              <a:rPr lang="ko-KR" altLang="en-US" dirty="0"/>
              <a:t> 을 구축 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44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'</a:t>
            </a:r>
            <a:r>
              <a:rPr lang="ko-KR" altLang="en-US" dirty="0" err="1"/>
              <a:t>나심심'이</a:t>
            </a:r>
            <a:r>
              <a:rPr lang="ko-KR" altLang="en-US" dirty="0"/>
              <a:t> 위치한 곳에서 반경 20km 이내 관광지를 추출하고, </a:t>
            </a:r>
            <a:r>
              <a:rPr lang="ko-KR" altLang="en-US" dirty="0" err="1"/>
              <a:t>베드민턴</a:t>
            </a:r>
            <a:r>
              <a:rPr lang="ko-KR" altLang="en-US" dirty="0"/>
              <a:t>, 소풍 등 해당 여가 관련 소분류의 관광지를 </a:t>
            </a:r>
            <a:r>
              <a:rPr lang="ko-KR" altLang="en-US" dirty="0" err="1"/>
              <a:t>select</a:t>
            </a:r>
            <a:r>
              <a:rPr lang="ko-KR" altLang="en-US" dirty="0"/>
              <a:t> 합니다. </a:t>
            </a:r>
          </a:p>
          <a:p>
            <a:pPr>
              <a:defRPr lang="ko-KR" altLang="en-US"/>
            </a:pPr>
            <a:r>
              <a:rPr lang="ko-KR" altLang="en-US" dirty="0"/>
              <a:t>여기서 유동인구가 가장 많은 관광지와 유동인구가 가장 적은 관광지 </a:t>
            </a:r>
            <a:r>
              <a:rPr lang="ko-KR" altLang="en-US" dirty="0" err="1"/>
              <a:t>두곳을</a:t>
            </a:r>
            <a:r>
              <a:rPr lang="ko-KR" altLang="en-US" dirty="0"/>
              <a:t> 추천해주게 되는데 그 이유는 유동인구가 많은 </a:t>
            </a:r>
            <a:r>
              <a:rPr lang="ko-KR" altLang="en-US" dirty="0" err="1"/>
              <a:t>핫플레이스를</a:t>
            </a:r>
            <a:r>
              <a:rPr lang="ko-KR" altLang="en-US" dirty="0"/>
              <a:t> 원하는 사용자일 수도 있고, 유동인구가 적은 한적한 곳을 원하는 사용자 일 수도 있기 때문입니다.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추천된 여가중에서 인테리어, 연주회, 요리의 경우 장소 추천이 필요 하지 않다고 판단된 여가 활동이다.</a:t>
            </a:r>
          </a:p>
          <a:p>
            <a:pPr>
              <a:defRPr lang="ko-KR" altLang="en-US"/>
            </a:pPr>
            <a:r>
              <a:rPr lang="ko-KR" altLang="en-US"/>
              <a:t>연주회의 경우 장소 추천이 필요 하다고 생각 될 수 있지만  직접 가서 보는 것이 아닌 간접매체를 통해 접할 수 있기 때문에 장소가 필요하지 않은 여가라고 분류했다.</a:t>
            </a:r>
          </a:p>
          <a:p>
            <a:pPr>
              <a:defRPr lang="ko-KR" altLang="en-US"/>
            </a:pPr>
            <a:r>
              <a:rPr lang="ko-KR" altLang="en-US"/>
              <a:t>이 세가지 여가는 다음과 같은 방식으로 세부적인 설명과 함께 추천된다.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1. 다음 포털사이트에서 블로그, 카페, 뉴스, 웹문서 등 여가 키워드를 검색해 나오는 말뭉치들을 크롤링한다.</a:t>
            </a:r>
          </a:p>
          <a:p>
            <a:pPr>
              <a:defRPr lang="ko-KR" altLang="en-US"/>
            </a:pPr>
            <a:r>
              <a:rPr lang="ko-KR" altLang="en-US"/>
              <a:t>2. 크롤링된 말뭉치들을 형태소 분석기 Konlpy를 통해 명사단위로 추출한다.</a:t>
            </a:r>
          </a:p>
          <a:p>
            <a:pPr>
              <a:defRPr lang="ko-KR" altLang="en-US"/>
            </a:pPr>
            <a:r>
              <a:rPr lang="ko-KR" altLang="en-US"/>
              <a:t>3. 추출된 명사들을 앞서 설명한 word2vec 모델을 통해 embedding한다.</a:t>
            </a:r>
          </a:p>
          <a:p>
            <a:pPr>
              <a:defRPr lang="ko-KR" altLang="en-US"/>
            </a:pPr>
            <a:r>
              <a:rPr lang="ko-KR" altLang="en-US"/>
              <a:t>4. 벡터공간에 embedding된 명사들을 키워드와 유사도 비교를 통해 단어들을 추출한다.</a:t>
            </a:r>
          </a:p>
          <a:p>
            <a:pPr>
              <a:defRPr lang="ko-KR" altLang="en-US"/>
            </a:pPr>
            <a:r>
              <a:rPr lang="ko-KR" altLang="en-US"/>
              <a:t>5. 여가활동에 추출된 단어들을 접목시켜 자세한 여가 추천을 해준다.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'7 to 11'은 평일 요일별로 총 5개의 여가 활동을 추천해 줍니다.</a:t>
            </a:r>
          </a:p>
          <a:p>
            <a:pPr>
              <a:defRPr lang="ko-KR" altLang="en-US"/>
            </a:pPr>
            <a:r>
              <a:rPr lang="ko-KR" altLang="en-US"/>
              <a:t>여가 추천시 해당 장소 사진 및 설명, 기타 시설, 주변 맛집 등을 함께 서비스하여 사용자 입장에서의 편의성을 증진시킬 뿐 아니라</a:t>
            </a:r>
          </a:p>
          <a:p>
            <a:pPr>
              <a:defRPr lang="ko-KR" altLang="en-US"/>
            </a:pPr>
            <a:r>
              <a:rPr lang="ko-KR" altLang="en-US"/>
              <a:t>사용자에게는 재미와 추억을 위해 몇가지 미션을 수행 하게 합니다.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추천된 여가활동을 클리어 하려면 여가활동 인증사진 및 간단한 메모를 통해 추억을 남겨야합니다.</a:t>
            </a:r>
          </a:p>
          <a:p>
            <a:pPr>
              <a:defRPr lang="ko-KR" altLang="en-US"/>
            </a:pPr>
            <a:r>
              <a:rPr lang="ko-KR" altLang="en-US"/>
              <a:t>사진과 메모는 sns 공유를 통해 다른 사람들과 소통 하는 서비스 까지 제공한다.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클리어한 활동에는 만족 여부에 따라 별점을 줄 수 있으며</a:t>
            </a:r>
          </a:p>
          <a:p>
            <a:pPr>
              <a:defRPr lang="ko-KR" altLang="en-US"/>
            </a:pPr>
            <a:r>
              <a:rPr lang="ko-KR" altLang="en-US"/>
              <a:t>이렇게 총 일주일동안 5번(평일) 모두 클리어 하게 되면 주말에 이용할 수 있는 전시회 할인 티켓이나</a:t>
            </a:r>
          </a:p>
          <a:p>
            <a:pPr>
              <a:defRPr lang="ko-KR" altLang="en-US"/>
            </a:pPr>
            <a:r>
              <a:rPr lang="ko-KR" altLang="en-US"/>
              <a:t>다양한 쿠폰을 제공합니다.</a:t>
            </a:r>
          </a:p>
          <a:p>
            <a:pPr>
              <a:defRPr lang="ko-KR" altLang="en-US"/>
            </a:pPr>
            <a:r>
              <a:rPr lang="ko-KR" altLang="en-US"/>
              <a:t>이를 통해 평일동안 미션 클리어에 동기 부여를 시켜주는 셈입니다.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매주 일요일 저녁에는 지난 주 별점을 기반으로 새로운 군집 형성한 후 다음주에 활동할 새로운 여가 5개를 추천합니다.</a:t>
            </a:r>
          </a:p>
          <a:p>
            <a:pPr>
              <a:defRPr lang="ko-KR" altLang="en-US"/>
            </a:pPr>
            <a:r>
              <a:rPr lang="ko-KR" altLang="en-US"/>
              <a:t>월요일을 준비하는 일요일 저녁에 한 주를 기대하게 하는 여가 리스트를 추천 함으로써 평일 저녁을 즐길 수 있도록 합니다.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- 여가 추천시 해당 장소 사진 및 설명, 기타 시설, 주변 맛집, 이동 경로 서비스</a:t>
            </a:r>
          </a:p>
          <a:p>
            <a:pPr>
              <a:defRPr lang="ko-KR" altLang="en-US"/>
            </a:pPr>
            <a:r>
              <a:rPr lang="ko-KR" altLang="en-US"/>
              <a:t>- 5일 클리어 시 주말 이용 할인 티켓 제공  기타 등등</a:t>
            </a:r>
          </a:p>
          <a:p>
            <a:pPr>
              <a:defRPr lang="ko-KR" altLang="en-US"/>
            </a:pPr>
            <a:r>
              <a:rPr lang="ko-KR" altLang="en-US"/>
              <a:t>- 매주 일요일에 별점 기반 새로운 군집 형성 및 새로운 여가 추천목록 리스트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정부에서는 52시간 근무제 정책을 실시하며 '저녁 있는 삶'이란 키워드와 함께 일상의 여유를 가지길 촉구합니다.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하지만, 19~23 인생의 1/6을 적절히 계획하고 의미있게 보내려는 노력을 하는 사람은 많지 않으며</a:t>
            </a:r>
          </a:p>
          <a:p>
            <a:pPr>
              <a:defRPr lang="ko-KR" altLang="en-US"/>
            </a:pPr>
            <a:r>
              <a:rPr lang="ko-KR" altLang="en-US"/>
              <a:t>하고자 해도 업무 상황과 정확히 무엇을 어떻게 해야 생산적인 여가를 보낼 수 있는지에 대해 결정하지 못하는 경우가 일반입니다.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이 중요한 시간들에 수많은 관광지, 편의 시설, 다양한 매체를 통해 보고, 듣고, 배우고, 느끼는 경험을 할 수 있다면 어떨까요.</a:t>
            </a:r>
          </a:p>
          <a:p>
            <a:pPr>
              <a:defRPr lang="ko-KR" altLang="en-US"/>
            </a:pPr>
            <a:r>
              <a:rPr lang="ko-KR" altLang="en-US"/>
              <a:t>집에만 있거나 매일 반복되는 단순한 여가 활동이 아니라 다채롭고 즐거운 여가 시간을 통해 삶의 질을 높일 수 있을 뿐 아니라 </a:t>
            </a:r>
          </a:p>
          <a:p>
            <a:pPr>
              <a:defRPr lang="ko-KR" altLang="en-US"/>
            </a:pPr>
            <a:r>
              <a:rPr lang="ko-KR" altLang="en-US"/>
              <a:t>많은 추억을 남기고 후회 없는 시간을 보낼 수 있을 것입니다.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어떻게 어떤식으로 시작할지 모를때, 어디서 무엇을 해야 할지 모를때, '7 to 11' 어플을 사용하세요.</a:t>
            </a:r>
          </a:p>
          <a:p>
            <a:pPr>
              <a:defRPr lang="ko-KR" altLang="en-US"/>
            </a:pPr>
            <a:r>
              <a:rPr lang="ko-KR" altLang="en-US"/>
              <a:t>'7 to 11'은 여가 특징 및 개인 성향 맞춤 추천 시스템으로 월화수목금 오후 7시부터 11까지를 책임져 주며</a:t>
            </a:r>
          </a:p>
          <a:p>
            <a:pPr>
              <a:defRPr lang="ko-KR" altLang="en-US"/>
            </a:pPr>
            <a:r>
              <a:rPr lang="ko-KR" altLang="en-US"/>
              <a:t>다양한 서비스를 통해 사용자에게 만족감을 높여줍니다. '7 to 11'과 함께 저녁이 있는 삶을 살아보세요.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정부에서는 52시간 근무제를 지난 7월 01일 이후 본격 시행했습니다. 하루 8시간씩 5일, 여기에 연장근로 12시간을 더한 52시간이 한 주에 일할 수 있는 최대 노동시간이 됩니다. </a:t>
            </a:r>
          </a:p>
          <a:p>
            <a:pPr>
              <a:defRPr lang="ko-KR" altLang="en-US"/>
            </a:pPr>
            <a:r>
              <a:rPr lang="ko-KR" altLang="en-US"/>
              <a:t>더불어 여가 활동을 활발히 할 수 있는 여러 정책 또한 펼치고 있습니다.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취업포털 잡코리아에 따르면 최근 직원 수 300명 이상의 기업에서 근무하는 직장인 905명을 대상으로 설문조사를 한 결과, 주 52시간 근무제 시행으로 개인적인 '시간적 여유'가 기대된다는 응답이 71.5%로 나타났습니다.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GS홈쇼핑에서 근무하는 A(35)는 최근 여가 시간이 늘었다고 답하기도 했습니다. 그는 "주 52시간 도입에 맞춰</a:t>
            </a:r>
          </a:p>
          <a:p>
            <a:pPr>
              <a:defRPr lang="ko-KR" altLang="en-US"/>
            </a:pPr>
            <a:r>
              <a:rPr lang="ko-KR" altLang="en-US"/>
              <a:t>회사에서 '뭉클(뭉치면 클래스가 열린다)'이라는 무료교육을 도입했는데 자기계발에 관심이 있어 들어볼까 생각 중" 이라며 "요즘은 회사에서 요가를 배우거나 집에 가서 반려견과 산책한다"고 말했습니다.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사회 분위기는 이처럼 '저녁 있는 삶'이란 키워드와 함께 퇴근 후 자신 또는 가정을 위한 시간을 보내도록 권장하고 있습니다. 퇴근 후 취침에 이르기까지 19시~23시 약 4시간이 보장되는 상황에서 직장인들이 '평일 저녁'을 어떻게 사용하는가에 따라 사회적으로 여가 활동의 양상 역시 변화가 있을 것으로 보입니다.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그러나, 설문결과 대부분의 사람들이 하루 4시간, 인생의 1/6을 어떻게 보내야 할지 막막해 하거나 어떤 계획도 세우고 있지 않은 것이 실태 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저희는 이와 같은 상황을 발판 삼아 퇴근한 회사원들에게 저녁을 의미있게 보내게 해주는 '7 to 11' 어플을 생각했습니다.</a:t>
            </a:r>
          </a:p>
          <a:p>
            <a:pPr>
              <a:defRPr lang="ko-KR" altLang="en-US"/>
            </a:pPr>
            <a:r>
              <a:rPr lang="ko-KR" altLang="en-US"/>
              <a:t>'7 to 11'은 기존의 문화 관광 관련 여행지, 관광지 추천과는 다른 '여가' 추천시스템을 갖춘 어플입니다.</a:t>
            </a:r>
          </a:p>
          <a:p>
            <a:pPr>
              <a:defRPr lang="ko-KR" altLang="en-US"/>
            </a:pPr>
            <a:r>
              <a:rPr lang="ko-KR" altLang="en-US"/>
              <a:t>또한 한가지 중요한 특징은 단순히 성별, 나이별 여가 추천이 아닌 '개인 성향 맞춤' 추천 시스템입니다. </a:t>
            </a:r>
          </a:p>
          <a:p>
            <a:pPr>
              <a:defRPr lang="ko-KR" altLang="en-US"/>
            </a:pPr>
            <a:r>
              <a:rPr lang="ko-KR" altLang="en-US"/>
              <a:t>인생의 1/6을 책임지고 의미있는 여가 활동을 할 수 있게 적극 권장하는 어플을 구현했습니다.</a:t>
            </a:r>
          </a:p>
          <a:p>
            <a:pPr>
              <a:defRPr lang="ko-KR" altLang="en-US"/>
            </a:pPr>
            <a:r>
              <a:rPr lang="ko-KR" altLang="en-US"/>
              <a:t>사람들의 여가 활동을 군집화 시키고 개인 성향 기반 여가 추천을 통해 저녁 있는 삶을 실현 해주고자 합니다.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'7 to 11'의 DB는 위와 같습니다. </a:t>
            </a:r>
          </a:p>
          <a:p>
            <a:pPr>
              <a:defRPr lang="ko-KR" altLang="en-US"/>
            </a:pPr>
            <a:r>
              <a:rPr lang="ko-KR" altLang="en-US"/>
              <a:t>'문화 예술 지식 정보 시스템'에서 2010~2016 국민 여가활동 설문지 데이터를 수집해오고 이를 활용해 여가를 embedding 시킨 후 k-means 군집화를 시행했습니다</a:t>
            </a:r>
          </a:p>
          <a:p>
            <a:pPr>
              <a:defRPr lang="ko-KR" altLang="en-US"/>
            </a:pPr>
            <a:r>
              <a:rPr lang="ko-KR" altLang="en-US"/>
              <a:t>'한국 관광 공사' 에서 관광지 정보를 수집했습니다. 이는 SKT 유동인구 데이터와 함께 관광지와 소분류, 유동인구 데이터를 새로 구축(tourist spot data set) 여가 추천시 시행 장소도 함께 추천했습니다. </a:t>
            </a:r>
          </a:p>
          <a:p>
            <a:pPr>
              <a:defRPr lang="ko-KR" altLang="en-US"/>
            </a:pPr>
            <a:r>
              <a:rPr lang="ko-KR" altLang="en-US"/>
              <a:t>장소추천이 필요하지 않는 여가 활동의 경우 '다음' 포털사이트 카페,블로그 등에서 여가 관련 corpus를 크롤링 했고, 여가의 세부적인 추천을 위해 이를 활용했습니다. 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err="1"/>
              <a:t>tourist</a:t>
            </a:r>
            <a:r>
              <a:rPr lang="ko-KR" altLang="en-US" dirty="0"/>
              <a:t> </a:t>
            </a:r>
            <a:r>
              <a:rPr lang="ko-KR" altLang="en-US" dirty="0" err="1"/>
              <a:t>spot</a:t>
            </a:r>
            <a:r>
              <a:rPr lang="ko-KR" altLang="en-US" dirty="0"/>
              <a:t> 데이터셋과 설문지데이터에서 새로 구축한 </a:t>
            </a:r>
            <a:r>
              <a:rPr lang="ko-KR" altLang="en-US" dirty="0" err="1"/>
              <a:t>leisure</a:t>
            </a:r>
            <a:r>
              <a:rPr lang="ko-KR" altLang="en-US" dirty="0"/>
              <a:t> 데이터셋을 분석하고 사람들이 원하는 여가 활동의 수요와 해당 여가 활동을 할 수 있는 관광지의 공급을 비교했습니다.</a:t>
            </a:r>
          </a:p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위는 </a:t>
            </a:r>
            <a:r>
              <a:rPr lang="ko-KR" altLang="en-US" dirty="0" err="1"/>
              <a:t>여가별</a:t>
            </a:r>
            <a:r>
              <a:rPr lang="ko-KR" altLang="en-US" dirty="0"/>
              <a:t> 관광지의 수를 나타낸 그래프입니다. 사진 촬영, 유적지 관람, 자연풍경 관람 등의 자연 관광지가 압도적으로 많으며 전시관, 공연장의 수는 매우 적은 것을 알 수 있습니다.</a:t>
            </a:r>
            <a:endParaRPr lang="en-US" altLang="ko-KR" dirty="0"/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위는 설문지의 여가별 빈도 수를 그린 그래프입니다. 산책, 사우나, 등산 등 이 높은 수치를 보입니다.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위의 두 그래프는 앞서 보인 여가별 관광지 수와 설문지에 따른 여가 빈도를 여가 활동 장소에 대한 공급, 수요라 정하고 이를 그래프로 표현했습니다.</a:t>
            </a:r>
          </a:p>
          <a:p>
            <a:pPr>
              <a:defRPr lang="ko-KR" altLang="en-US"/>
            </a:pPr>
            <a:r>
              <a:rPr lang="ko-KR" altLang="en-US"/>
              <a:t>Z는 수요/공급 로 정했으며 수요와 공급의 비교를 보기위한 지수로 사용했습니다.</a:t>
            </a:r>
          </a:p>
          <a:p>
            <a:pPr>
              <a:defRPr lang="ko-KR" altLang="en-US"/>
            </a:pPr>
            <a:r>
              <a:rPr lang="ko-KR" altLang="en-US"/>
              <a:t>수요가 많은 여가 활동의 경우 여가 활동 빈도에 비해 관광지 수가 부족한 것을 보여주고 있고, 공급이 많은 여가 활동의 경우 여가 활동에 비해 관광지의 수가 많은 것을 나타내고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위의 두 그래프는 앞서 보인 여가별 관광지 수와 설문지에 따른 여가 빈도를 여가 활동 장소에 대한 공급, 수요라 정하고 이를 그래프로 표현했습니다.</a:t>
            </a:r>
          </a:p>
          <a:p>
            <a:pPr>
              <a:defRPr lang="ko-KR" altLang="en-US"/>
            </a:pPr>
            <a:r>
              <a:rPr lang="ko-KR" altLang="en-US"/>
              <a:t>Z는 수요/공급 로 정했으며 수요와 공급의 비교를 보기위한 지수로 사용했습니다.</a:t>
            </a:r>
          </a:p>
          <a:p>
            <a:pPr>
              <a:defRPr lang="ko-KR" altLang="en-US"/>
            </a:pPr>
            <a:r>
              <a:rPr lang="ko-KR" altLang="en-US"/>
              <a:t>수요가 많은 여가 활동의 경우 여가 활동 빈도에 비해 관광지 수가 부족한 것을 보여주고 있고, 공급이 많은 여가 활동의 경우 여가 활동에 비해 관광지의 수가 많은 것을 나타내고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2019-01-21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450" b="5250"/>
          <a:stretch>
            <a:fillRect/>
          </a:stretch>
        </p:blipFill>
        <p:spPr>
          <a:xfrm>
            <a:off x="0" y="0"/>
            <a:ext cx="12192001" cy="68808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xy" rotWithShape="1">
            <a:gsLst>
              <a:gs pos="0">
                <a:schemeClr val="tx2">
                  <a:lumMod val="50000"/>
                  <a:alpha val="70000"/>
                </a:schemeClr>
              </a:gs>
              <a:gs pos="98000">
                <a:schemeClr val="bg1">
                  <a:lumMod val="10000"/>
                  <a:alpha val="82000"/>
                </a:schemeClr>
              </a:gs>
              <a:gs pos="42000">
                <a:srgbClr val="5D005D">
                  <a:alpha val="46000"/>
                </a:srgbClr>
              </a:gs>
              <a:gs pos="62000">
                <a:schemeClr val="accent2">
                  <a:lumMod val="70000"/>
                  <a:alpha val="4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91680" y="2060810"/>
            <a:ext cx="460857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000" dirty="0">
                <a:solidFill>
                  <a:schemeClr val="bg1"/>
                </a:solidFill>
                <a:latin typeface="- 제목2" panose="02000503000000000000" pitchFamily="2" charset="-127"/>
                <a:ea typeface="- 제목2" panose="02000503000000000000" pitchFamily="2" charset="-127"/>
              </a:rPr>
              <a:t>SEVEN</a:t>
            </a:r>
          </a:p>
          <a:p>
            <a:pPr algn="ctr">
              <a:defRPr lang="ko-KR" altLang="en-US"/>
            </a:pPr>
            <a:r>
              <a:rPr lang="en-US" altLang="ko-KR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- 제목2" panose="02000503000000000000" pitchFamily="2" charset="-127"/>
                <a:ea typeface="- 제목2" panose="02000503000000000000" pitchFamily="2" charset="-127"/>
              </a:rPr>
              <a:t>TO</a:t>
            </a:r>
          </a:p>
          <a:p>
            <a:pPr algn="ctr">
              <a:defRPr lang="ko-KR" altLang="en-US"/>
            </a:pPr>
            <a:r>
              <a:rPr lang="en-US" altLang="ko-KR" sz="6000" dirty="0">
                <a:solidFill>
                  <a:schemeClr val="bg1"/>
                </a:solidFill>
                <a:latin typeface="- 제목2" panose="02000503000000000000" pitchFamily="2" charset="-127"/>
                <a:ea typeface="- 제목2" panose="02000503000000000000" pitchFamily="2" charset="-127"/>
              </a:rPr>
              <a:t>ELEVEN</a:t>
            </a:r>
          </a:p>
        </p:txBody>
      </p:sp>
      <p:sp>
        <p:nvSpPr>
          <p:cNvPr id="16" name="왼쪽 대괄호 15"/>
          <p:cNvSpPr/>
          <p:nvPr/>
        </p:nvSpPr>
        <p:spPr>
          <a:xfrm>
            <a:off x="4007710" y="2448822"/>
            <a:ext cx="504063" cy="1844298"/>
          </a:xfrm>
          <a:prstGeom prst="leftBracket">
            <a:avLst>
              <a:gd name="adj" fmla="val 0"/>
            </a:avLst>
          </a:prstGeom>
          <a:ln w="38100" algn="ctr">
            <a:solidFill>
              <a:schemeClr val="bg1">
                <a:lumMod val="95000"/>
              </a:schemeClr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8" name="왼쪽 대괄호 17"/>
          <p:cNvSpPr/>
          <p:nvPr/>
        </p:nvSpPr>
        <p:spPr>
          <a:xfrm flipH="1">
            <a:off x="7680225" y="2448822"/>
            <a:ext cx="504063" cy="1844298"/>
          </a:xfrm>
          <a:prstGeom prst="leftBracket">
            <a:avLst>
              <a:gd name="adj" fmla="val 0"/>
            </a:avLst>
          </a:prstGeom>
          <a:ln w="38100" algn="ctr">
            <a:solidFill>
              <a:schemeClr val="bg1">
                <a:lumMod val="95000"/>
              </a:schemeClr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chemeClr val="bg1">
                  <a:alpha val="69000"/>
                </a:scheme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F52568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840" y="906780"/>
            <a:ext cx="11540871" cy="5868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9EDC6-DB66-40D8-972B-995B0375A96C}"/>
              </a:ext>
            </a:extLst>
          </p:cNvPr>
          <p:cNvSpPr txBox="1"/>
          <p:nvPr/>
        </p:nvSpPr>
        <p:spPr>
          <a:xfrm>
            <a:off x="-312801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2.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en-US" altLang="ko-KR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DB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설명 및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chemeClr val="bg1">
                  <a:alpha val="69000"/>
                </a:scheme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F52568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840" y="906780"/>
            <a:ext cx="11704320" cy="5834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79117-449E-408A-8335-562F56130CDA}"/>
              </a:ext>
            </a:extLst>
          </p:cNvPr>
          <p:cNvSpPr txBox="1"/>
          <p:nvPr/>
        </p:nvSpPr>
        <p:spPr>
          <a:xfrm>
            <a:off x="-312801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2.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en-US" altLang="ko-KR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DB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설명 및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각 삼각형 6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37000"/>
                </a:srgbClr>
              </a:gs>
              <a:gs pos="97000">
                <a:srgbClr val="80008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3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 선택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2130" t="2250" r="14150" b="3230"/>
          <a:stretch>
            <a:fillRect/>
          </a:stretch>
        </p:blipFill>
        <p:spPr>
          <a:xfrm>
            <a:off x="529503" y="980693"/>
            <a:ext cx="2993376" cy="56887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0048" y="1882800"/>
            <a:ext cx="2232000" cy="3924000"/>
          </a:xfrm>
          <a:prstGeom prst="rect">
            <a:avLst/>
          </a:prstGeom>
          <a:gradFill flip="xy" rotWithShape="1">
            <a:gsLst>
              <a:gs pos="0">
                <a:srgbClr val="1B1760">
                  <a:alpha val="100000"/>
                </a:srgbClr>
              </a:gs>
              <a:gs pos="98000">
                <a:srgbClr val="800080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78942" y="1882800"/>
            <a:ext cx="2160270" cy="36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DX시인과나"/>
                <a:ea typeface="DX시인과나"/>
              </a:rPr>
              <a:t>seven to eleven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0996" y="2636901"/>
            <a:ext cx="1296162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500" dirty="0" err="1">
                <a:solidFill>
                  <a:schemeClr val="bg1"/>
                </a:solidFill>
                <a:latin typeface="DX시인과나"/>
                <a:ea typeface="DX시인과나"/>
              </a:rPr>
              <a:t>나심심</a:t>
            </a:r>
            <a:endParaRPr lang="ko-KR" altLang="en-US" sz="2500" dirty="0">
              <a:solidFill>
                <a:schemeClr val="bg1"/>
              </a:solidFill>
              <a:latin typeface="DX시인과나"/>
              <a:ea typeface="DX시인과나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0996" y="3526094"/>
            <a:ext cx="1296162" cy="471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남자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0996" y="4540949"/>
            <a:ext cx="1296162" cy="472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35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199388" y="3140964"/>
            <a:ext cx="1724824" cy="0"/>
          </a:xfrm>
          <a:prstGeom prst="line">
            <a:avLst/>
          </a:prstGeom>
          <a:ln w="6350">
            <a:solidFill>
              <a:schemeClr val="bg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99388" y="4077081"/>
            <a:ext cx="1724824" cy="0"/>
          </a:xfrm>
          <a:prstGeom prst="line">
            <a:avLst/>
          </a:prstGeom>
          <a:ln w="6350">
            <a:solidFill>
              <a:schemeClr val="bg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199388" y="5085207"/>
            <a:ext cx="1724824" cy="0"/>
          </a:xfrm>
          <a:prstGeom prst="line">
            <a:avLst/>
          </a:prstGeom>
          <a:ln w="6350">
            <a:solidFill>
              <a:schemeClr val="bg1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483059" y="1000444"/>
            <a:ext cx="3745254" cy="5688711"/>
          </a:xfrm>
          <a:prstGeom prst="rect">
            <a:avLst/>
          </a:prstGeom>
          <a:gradFill flip="xy" rotWithShape="1">
            <a:gsLst>
              <a:gs pos="0">
                <a:srgbClr val="1B1760">
                  <a:alpha val="100000"/>
                </a:srgbClr>
              </a:gs>
              <a:gs pos="98000">
                <a:srgbClr val="800080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483060" y="975550"/>
            <a:ext cx="3745254" cy="5688711"/>
          </a:xfrm>
          <a:prstGeom prst="rect">
            <a:avLst/>
          </a:prstGeom>
          <a:solidFill>
            <a:schemeClr val="bg1">
              <a:lumMod val="1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555855" y="1900187"/>
            <a:ext cx="3601000" cy="4548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소풍 워크샵</a:t>
            </a:r>
          </a:p>
          <a:p>
            <a:pPr algn="ctr">
              <a:lnSpc>
                <a:spcPct val="130000"/>
              </a:lnSpc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미용</a:t>
            </a:r>
          </a:p>
          <a:p>
            <a:pPr algn="ctr">
              <a:lnSpc>
                <a:spcPct val="130000"/>
              </a:lnSpc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자기계발</a:t>
            </a:r>
          </a:p>
          <a:p>
            <a:pPr algn="ctr">
              <a:lnSpc>
                <a:spcPct val="130000"/>
              </a:lnSpc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라디오 청취</a:t>
            </a:r>
          </a:p>
          <a:p>
            <a:pPr algn="ctr">
              <a:lnSpc>
                <a:spcPct val="130000"/>
              </a:lnSpc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농구 배구 야구 축구 족구</a:t>
            </a:r>
          </a:p>
          <a:p>
            <a:pPr algn="ctr">
              <a:lnSpc>
                <a:spcPct val="130000"/>
              </a:lnSpc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문예창작</a:t>
            </a:r>
          </a:p>
          <a:p>
            <a:pPr algn="ctr">
              <a:lnSpc>
                <a:spcPct val="130000"/>
              </a:lnSpc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헬스 에어로빅</a:t>
            </a:r>
          </a:p>
          <a:p>
            <a:pPr algn="ctr">
              <a:lnSpc>
                <a:spcPct val="130000"/>
              </a:lnSpc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스포츠 </a:t>
            </a:r>
            <a:r>
              <a:rPr lang="en-US" altLang="ko-KR" sz="2500" dirty="0">
                <a:solidFill>
                  <a:schemeClr val="bg1"/>
                </a:solidFill>
                <a:latin typeface="DX시인과나"/>
                <a:ea typeface="DX시인과나"/>
              </a:rPr>
              <a:t>TV</a:t>
            </a:r>
          </a:p>
          <a:p>
            <a:pPr algn="ctr">
              <a:lnSpc>
                <a:spcPct val="130000"/>
              </a:lnSpc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DX시인과나"/>
                <a:ea typeface="DX시인과나"/>
              </a:rPr>
              <a:t>빙상스포츠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99872" y="1124712"/>
            <a:ext cx="3384424" cy="643370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이번주에 하고 싶은 여가 활동을 </a:t>
            </a:r>
          </a:p>
          <a:p>
            <a:pPr algn="ctr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3가지 선택해주세요!</a:t>
            </a:r>
          </a:p>
        </p:txBody>
      </p:sp>
      <p:cxnSp>
        <p:nvCxnSpPr>
          <p:cNvPr id="33" name="연결선: 꺾임 32"/>
          <p:cNvCxnSpPr/>
          <p:nvPr/>
        </p:nvCxnSpPr>
        <p:spPr>
          <a:xfrm flipV="1">
            <a:off x="3162048" y="1453846"/>
            <a:ext cx="4321011" cy="1039037"/>
          </a:xfrm>
          <a:prstGeom prst="bentConnector3">
            <a:avLst>
              <a:gd name="adj1" fmla="val 19535"/>
            </a:avLst>
          </a:prstGeom>
          <a:ln w="19050" algn="ctr">
            <a:solidFill>
              <a:schemeClr val="bg1">
                <a:lumMod val="3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62684" y="3429000"/>
            <a:ext cx="3336866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회원가입을 완료하면</a:t>
            </a:r>
          </a:p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위치 정보 요청과 함께</a:t>
            </a:r>
          </a:p>
          <a:p>
            <a:pPr>
              <a:defRPr lang="ko-KR" altLang="en-US"/>
            </a:pPr>
            <a:endParaRPr lang="ko-KR" altLang="en-US" sz="25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군집 된 </a:t>
            </a:r>
            <a:r>
              <a:rPr lang="ko-KR" altLang="en-US" sz="25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10개</a:t>
            </a: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의 </a:t>
            </a:r>
          </a:p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여가 목록에서 </a:t>
            </a:r>
          </a:p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각각의 </a:t>
            </a:r>
            <a:r>
              <a:rPr lang="ko-KR" altLang="en-US" sz="25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대표 여가</a:t>
            </a: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를</a:t>
            </a:r>
            <a:r>
              <a:rPr lang="ko-KR" altLang="en-US" sz="25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</a:p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보여줍니다.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FCD494-9BE2-4435-B0EE-521191D453AE}"/>
              </a:ext>
            </a:extLst>
          </p:cNvPr>
          <p:cNvGrpSpPr/>
          <p:nvPr/>
        </p:nvGrpSpPr>
        <p:grpSpPr>
          <a:xfrm>
            <a:off x="4026942" y="1453846"/>
            <a:ext cx="2808351" cy="1255064"/>
            <a:chOff x="4026942" y="1453846"/>
            <a:chExt cx="2808351" cy="1255064"/>
          </a:xfrm>
        </p:grpSpPr>
        <p:sp>
          <p:nvSpPr>
            <p:cNvPr id="38" name="직사각형 37"/>
            <p:cNvSpPr/>
            <p:nvPr/>
          </p:nvSpPr>
          <p:spPr>
            <a:xfrm>
              <a:off x="4235507" y="1525855"/>
              <a:ext cx="2383760" cy="1183055"/>
            </a:xfrm>
            <a:prstGeom prst="rect">
              <a:avLst/>
            </a:prstGeom>
            <a:solidFill>
              <a:schemeClr val="bg1">
                <a:lumMod val="50000"/>
                <a:alpha val="18000"/>
              </a:schemeClr>
            </a:solidFill>
            <a:ln w="12700" algn="ctr">
              <a:solidFill>
                <a:schemeClr val="bg1">
                  <a:lumMod val="6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26942" y="1453846"/>
              <a:ext cx="28083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"</a:t>
              </a:r>
              <a:r>
                <a:rPr lang="en-US" altLang="ko-KR" b="1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seven to eleven"</a:t>
              </a:r>
              <a:r>
                <a:rPr lang="ko-KR" altLang="en-US" b="1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에서 </a:t>
              </a:r>
            </a:p>
            <a:p>
              <a:pPr algn="ctr">
                <a:defRPr lang="ko-KR" altLang="en-US"/>
              </a:pPr>
              <a:r>
                <a:rPr lang="ko-KR" altLang="en-US" b="1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사용자의 위치 정보를 </a:t>
              </a:r>
            </a:p>
            <a:p>
              <a:pPr algn="ctr">
                <a:defRPr lang="ko-KR" altLang="en-US"/>
              </a:pPr>
              <a:r>
                <a:rPr lang="ko-KR" altLang="en-US" b="1" dirty="0"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사용하려 합니다.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603014" y="2360295"/>
              <a:ext cx="828103" cy="276606"/>
            </a:xfrm>
            <a:prstGeom prst="rect">
              <a:avLst/>
            </a:prstGeom>
            <a:solidFill>
              <a:schemeClr val="bg1">
                <a:lumMod val="70000"/>
              </a:schemeClr>
            </a:solidFill>
            <a:ln w="9525">
              <a:solidFill>
                <a:schemeClr val="bg1">
                  <a:lumMod val="8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dirty="0">
                  <a:solidFill>
                    <a:schemeClr val="tx1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OK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492942" y="2360295"/>
              <a:ext cx="828103" cy="276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dirty="0">
                  <a:solidFill>
                    <a:schemeClr val="tx1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NO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65842" y="2245995"/>
              <a:ext cx="274343" cy="335309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lum contrast="50000"/>
          </a:blip>
          <a:stretch>
            <a:fillRect/>
          </a:stretch>
        </p:blipFill>
        <p:spPr>
          <a:xfrm>
            <a:off x="8505192" y="2941686"/>
            <a:ext cx="274343" cy="33530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lum contrast="50000"/>
          </a:blip>
          <a:stretch>
            <a:fillRect/>
          </a:stretch>
        </p:blipFill>
        <p:spPr>
          <a:xfrm>
            <a:off x="8368021" y="3429000"/>
            <a:ext cx="274343" cy="33530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lum contrast="50000"/>
          </a:blip>
          <a:stretch>
            <a:fillRect/>
          </a:stretch>
        </p:blipFill>
        <p:spPr>
          <a:xfrm>
            <a:off x="8505193" y="4531980"/>
            <a:ext cx="274343" cy="335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31" grpId="0"/>
      <p:bldP spid="32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37000"/>
                </a:srgbClr>
              </a:gs>
              <a:gs pos="97000">
                <a:srgbClr val="80008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840" y="933496"/>
            <a:ext cx="11704320" cy="5807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437C9-2016-4B3D-8B3C-554935BB483F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3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 선택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37000"/>
                </a:srgbClr>
              </a:gs>
              <a:gs pos="97000">
                <a:srgbClr val="80008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03199"/>
              </p:ext>
            </p:extLst>
          </p:nvPr>
        </p:nvGraphicFramePr>
        <p:xfrm>
          <a:off x="299276" y="1174432"/>
          <a:ext cx="11593447" cy="3307406"/>
        </p:xfrm>
        <a:graphic>
          <a:graphicData uri="http://schemas.openxmlformats.org/drawingml/2006/table">
            <a:tbl>
              <a:tblPr firstRow="1" bandRow="1">
                <a:tableStyleId>{65BD628B-B912-4737-B26B-3470B51DB470}</a:tableStyleId>
              </a:tblPr>
              <a:tblGrid>
                <a:gridCol w="1152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9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9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9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9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29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754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90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90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 dirty="0"/>
                        <a:t>만족도1순위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만족도2순위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 dirty="0"/>
                        <a:t>만족도3순위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 dirty="0"/>
                        <a:t>만족도4순위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 dirty="0"/>
                        <a:t>만족도5순위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남자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50대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 dirty="0"/>
                        <a:t>등산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 dirty="0"/>
                        <a:t>산책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 dirty="0"/>
                        <a:t>스포츠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900" dirty="0"/>
                        <a:t>경기장관람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사우나 찜질방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쇼핑 외식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30대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동호회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블로그관리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인터넷서핑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음악감상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남자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20대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수영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온천 해수욕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산책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동창회 파티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자기계발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46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40대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반려동물돌보기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수영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종교활동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/>
                        <a:t>전통예술배우기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900" dirty="0"/>
                        <a:t>쇼핑 외식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322558" y="4889755"/>
            <a:ext cx="954688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통계청이 발표한 </a:t>
            </a:r>
            <a:r>
              <a:rPr lang="ko-KR" altLang="en-US" sz="2300" dirty="0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국민 여가 실태조사 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21853명의 응답 중</a:t>
            </a:r>
          </a:p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'자신이 한 여가 활동 중 </a:t>
            </a:r>
            <a:r>
              <a:rPr lang="ko-KR" altLang="en-US" sz="2300" dirty="0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만족도가 높은 </a:t>
            </a:r>
            <a:r>
              <a:rPr lang="en-US" altLang="ko-KR" sz="2300" dirty="0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TOP 5</a:t>
            </a:r>
            <a:r>
              <a:rPr lang="en-US" altLang="ko-KR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</a:p>
          <a:p>
            <a:pPr algn="ctr">
              <a:defRPr lang="ko-KR" altLang="en-US"/>
            </a:pPr>
            <a:endParaRPr lang="en-US" altLang="ko-KR" sz="23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총 95개 종류의 여가를 벡터 공간에 </a:t>
            </a:r>
            <a:r>
              <a:rPr lang="en-US" altLang="ko-KR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embedding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후 </a:t>
            </a:r>
            <a:r>
              <a:rPr lang="ko-KR" altLang="en-US" sz="2300" dirty="0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단어 간의 유사도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를 파악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C8EAD-5FCB-4DD9-818C-336562E1D9F0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3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 선택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37000"/>
                </a:srgbClr>
              </a:gs>
              <a:gs pos="97000">
                <a:srgbClr val="80008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b="5220"/>
          <a:stretch>
            <a:fillRect/>
          </a:stretch>
        </p:blipFill>
        <p:spPr>
          <a:xfrm>
            <a:off x="407289" y="1052703"/>
            <a:ext cx="6992326" cy="2952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407289" y="4221099"/>
          <a:ext cx="5328666" cy="2377440"/>
        </p:xfrm>
        <a:graphic>
          <a:graphicData uri="http://schemas.openxmlformats.org/drawingml/2006/table">
            <a:tbl>
              <a:tblPr firstRow="1" bandRow="1">
                <a:tableStyleId>{C214DD3E-408A-4D45-97B2-FA70A904B6D0}</a:tableStyleId>
              </a:tblPr>
              <a:tblGrid>
                <a:gridCol w="2664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자기계발 유사도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음악감상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0.998246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비디오시청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0.997492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춤 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0.993839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인테리어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0.989693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라디오청취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0.976011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6096000" y="4221099"/>
          <a:ext cx="5616702" cy="2377440"/>
        </p:xfrm>
        <a:graphic>
          <a:graphicData uri="http://schemas.openxmlformats.org/drawingml/2006/table">
            <a:tbl>
              <a:tblPr firstRow="1" bandRow="1">
                <a:tableStyleId>{76450435-6131-4BA9-BD02-603D08AFE7CB}</a:tableStyleId>
              </a:tblPr>
              <a:tblGrid>
                <a:gridCol w="2808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문예창작 유사도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전시회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0.99803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수집활동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0.99338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삼림욕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0.98648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유적지관광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0.98112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연주회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0.97782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1" name="직선 화살표 연결선 20"/>
          <p:cNvCxnSpPr/>
          <p:nvPr/>
        </p:nvCxnSpPr>
        <p:spPr>
          <a:xfrm>
            <a:off x="7399615" y="1340739"/>
            <a:ext cx="608350" cy="0"/>
          </a:xfrm>
          <a:prstGeom prst="straightConnector1">
            <a:avLst/>
          </a:prstGeom>
          <a:ln w="19050" algn="ctr">
            <a:solidFill>
              <a:schemeClr val="bg1">
                <a:lumMod val="3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56270" y="1124712"/>
            <a:ext cx="367246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300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word to vector</a:t>
            </a:r>
            <a:r>
              <a:rPr lang="ko-KR" altLang="en-US" sz="2300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기법을 통해 </a:t>
            </a:r>
            <a:r>
              <a:rPr lang="en-US" altLang="ko-KR" sz="2300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embedding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되는 프로세스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03790" y="2528887"/>
            <a:ext cx="4224940" cy="793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  <a:r>
              <a:rPr lang="ko-KR" altLang="en-US" sz="23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자기계발'과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'</a:t>
            </a:r>
            <a:r>
              <a:rPr lang="ko-KR" altLang="en-US" sz="23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문예창작'과의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</a:p>
          <a:p>
            <a:pPr algn="ctr">
              <a:defRPr lang="ko-KR" altLang="en-US"/>
            </a:pPr>
            <a:r>
              <a:rPr lang="ko-KR" altLang="en-US" sz="23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유사도 높은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5순위 단어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rot="16200000" flipV="1">
            <a:off x="10092500" y="3825049"/>
            <a:ext cx="792099" cy="1"/>
          </a:xfrm>
          <a:prstGeom prst="straightConnector1">
            <a:avLst/>
          </a:prstGeom>
          <a:ln w="19050" algn="ctr">
            <a:solidFill>
              <a:schemeClr val="bg1">
                <a:lumMod val="3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1110DD-7EBC-4D90-BEED-C6E7FF57655B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3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 선택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직각 삼각형 9"/>
          <p:cNvSpPr/>
          <p:nvPr/>
        </p:nvSpPr>
        <p:spPr>
          <a:xfrm flipH="1">
            <a:off x="10705047" y="5371200"/>
            <a:ext cx="1486800" cy="1486800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100000"/>
                </a:srgbClr>
              </a:gs>
              <a:gs pos="98000">
                <a:srgbClr val="0952D9">
                  <a:alpha val="61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37000"/>
                </a:srgbClr>
              </a:gs>
              <a:gs pos="97000">
                <a:srgbClr val="80008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58830"/>
          <a:stretch>
            <a:fillRect/>
          </a:stretch>
        </p:blipFill>
        <p:spPr>
          <a:xfrm>
            <a:off x="314096" y="4100765"/>
            <a:ext cx="11255400" cy="201383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29326" y="6114600"/>
            <a:ext cx="422494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&lt;</a:t>
            </a:r>
            <a:r>
              <a:rPr lang="en-US" altLang="ko-KR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K-means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알고리즘&gt;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7310" b="50550"/>
          <a:stretch>
            <a:fillRect/>
          </a:stretch>
        </p:blipFill>
        <p:spPr>
          <a:xfrm>
            <a:off x="314095" y="1484757"/>
            <a:ext cx="11255400" cy="206146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14096" y="1124712"/>
            <a:ext cx="3765651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DX시인과나"/>
                <a:ea typeface="DX시인과나"/>
              </a:rPr>
              <a:t>process 01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058969" y="1124712"/>
            <a:ext cx="3765651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>
                <a:solidFill>
                  <a:schemeClr val="tx1"/>
                </a:solidFill>
                <a:latin typeface="DX시인과나"/>
                <a:ea typeface="DX시인과나"/>
              </a:rPr>
              <a:t>process 02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803845" y="1124712"/>
            <a:ext cx="3765651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DX시인과나"/>
                <a:ea typeface="DX시인과나"/>
              </a:rPr>
              <a:t>process 03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4096" y="3740720"/>
            <a:ext cx="3765651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DX시인과나"/>
                <a:ea typeface="DX시인과나"/>
              </a:rPr>
              <a:t>process 04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803845" y="3740720"/>
            <a:ext cx="3765651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DX시인과나"/>
                <a:ea typeface="DX시인과나"/>
              </a:rPr>
              <a:t>process 06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38193" y="3740720"/>
            <a:ext cx="4016073" cy="360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DX시인과나"/>
                <a:ea typeface="DX시인과나"/>
              </a:rPr>
              <a:t>process 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8BACE-A004-4A85-AA97-DCFC9573419D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3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 선택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37000"/>
                </a:srgbClr>
              </a:gs>
              <a:gs pos="97000">
                <a:srgbClr val="80008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39125"/>
              </p:ext>
            </p:extLst>
          </p:nvPr>
        </p:nvGraphicFramePr>
        <p:xfrm>
          <a:off x="274740" y="1075883"/>
          <a:ext cx="11645753" cy="50174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1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3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92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군집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군집 된 여가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2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게임, 낚시, 노래방, 스포츠경기장관람, 바둑 장기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체스,골프,볼링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탁구,사이클링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자전거, 구기종목, 사진촬영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60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종교활동, 독서 만화책, 배드민턴 줄넘기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스트레칭,소풍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워크샵, 온천 해수욕, 블로그관리, 디자인,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테니스 스쿼시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미용, 요리, 요가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필라테스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공예, 댄스스포츠, 연주 노래, 동영상제작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음악감상, 자기계발, 비디오시청,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유람선타기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춤 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0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라디오청취, 육상스포츠, 사회봉사활동, 인테리어, 전통예술배우기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368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농구 배구 야구 축구 족구, 당구 포켓볼, 격투기, 보드게임, 설상스포츠,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E-SPORTS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현장관람, 인라인스케이트, 승마 암벽등반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철인삼종경기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60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쇼핑 외식, 산책, 잡담 통화, 사우나 찜질방, 동창회 파티, 친지방문, 수영, 자연풍경관람, 지역축제,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유적지관광,삼림욕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연극공연, 전시회, 박물관, 연주회, 문학행사, 문예창작, 수집활동, 테마파크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52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인터넷서핑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동영상제작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동호회, 영화, 등산, 헬스 에어로빅, 잡지보기, 드라이브,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인터넷서핑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콘서트, 서예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0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스포츠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TV,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데이트 미팅 소개팅,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국내캠핑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수상스포츠, 격투기경기관람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06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전통예술공연, 무용공연, 빙상스포츠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927560" y="6226302"/>
            <a:ext cx="675949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&lt;</a:t>
            </a:r>
            <a:r>
              <a:rPr lang="en-US" altLang="ko-KR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K-means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기반으로 군집 된 10개 여가 군집 리스트&gt;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B574C-B49A-450B-84A0-96465C2A05BC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3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 선택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0D229E-DE38-4529-A873-1B2951695ABF}"/>
              </a:ext>
            </a:extLst>
          </p:cNvPr>
          <p:cNvSpPr/>
          <p:nvPr/>
        </p:nvSpPr>
        <p:spPr>
          <a:xfrm>
            <a:off x="-96860" y="0"/>
            <a:ext cx="12323077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845A3-38A1-4C7A-A335-21E75D7C119F}"/>
              </a:ext>
            </a:extLst>
          </p:cNvPr>
          <p:cNvSpPr txBox="1"/>
          <p:nvPr/>
        </p:nvSpPr>
        <p:spPr>
          <a:xfrm>
            <a:off x="119170" y="980660"/>
            <a:ext cx="8857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highlight>
                  <a:srgbClr val="0066FF"/>
                </a:highlight>
                <a:latin typeface="DX경필명조B" panose="02010606000101010101" pitchFamily="2" charset="-127"/>
                <a:ea typeface="DX경필명조B" panose="02010606000101010101" pitchFamily="2" charset="-127"/>
              </a:rPr>
              <a:t>Cluster 3</a:t>
            </a:r>
            <a:r>
              <a:rPr lang="en-US" altLang="ko-KR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_ </a:t>
            </a:r>
            <a:r>
              <a:rPr lang="ko-KR" altLang="en-US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미용, 요리, 요가 </a:t>
            </a:r>
            <a:r>
              <a:rPr lang="ko-KR" altLang="en-US" sz="3600" dirty="0" err="1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필라테스</a:t>
            </a:r>
            <a:r>
              <a:rPr lang="ko-KR" altLang="en-US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,</a:t>
            </a:r>
            <a:endParaRPr lang="en-US" altLang="ko-KR" sz="3600" dirty="0">
              <a:solidFill>
                <a:schemeClr val="bg1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공예, 댄스스포츠, 연주 노래, 동영상제작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94488-EF25-4416-8ECA-1435A651240A}"/>
              </a:ext>
            </a:extLst>
          </p:cNvPr>
          <p:cNvSpPr txBox="1"/>
          <p:nvPr/>
        </p:nvSpPr>
        <p:spPr>
          <a:xfrm>
            <a:off x="119170" y="2785359"/>
            <a:ext cx="92798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highlight>
                  <a:srgbClr val="000080"/>
                </a:highlight>
                <a:latin typeface="DX경필명조B" panose="02010606000101010101" pitchFamily="2" charset="-127"/>
                <a:ea typeface="DX경필명조B" panose="02010606000101010101" pitchFamily="2" charset="-127"/>
              </a:rPr>
              <a:t>Cluster 6</a:t>
            </a:r>
            <a:r>
              <a:rPr lang="en-US" altLang="ko-KR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_ </a:t>
            </a:r>
            <a:r>
              <a:rPr lang="ko-KR" altLang="en-US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농구 배구 야구 축구 족구, </a:t>
            </a:r>
            <a:endParaRPr lang="en-US" altLang="ko-KR" sz="3600" dirty="0">
              <a:solidFill>
                <a:schemeClr val="bg1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당구 포켓볼, 격투기, 보드게임, 설상스포츠, </a:t>
            </a:r>
            <a:endParaRPr lang="en-US" altLang="ko-KR" sz="3600" dirty="0">
              <a:solidFill>
                <a:schemeClr val="bg1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E-SPORTS</a:t>
            </a:r>
            <a:r>
              <a:rPr lang="ko-KR" altLang="en-US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현장관람, 인라인스케이트, </a:t>
            </a:r>
            <a:endParaRPr lang="en-US" altLang="ko-KR" sz="3600" dirty="0">
              <a:solidFill>
                <a:schemeClr val="bg1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승마</a:t>
            </a:r>
            <a:r>
              <a:rPr lang="en-US" altLang="ko-KR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,</a:t>
            </a:r>
            <a:r>
              <a:rPr lang="ko-KR" altLang="en-US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암벽등반</a:t>
            </a:r>
            <a:r>
              <a:rPr lang="en-US" altLang="ko-KR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,</a:t>
            </a:r>
            <a:r>
              <a:rPr lang="ko-KR" altLang="en-US" sz="36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철인 삼종경기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FDCFF-5B9F-477B-B1BF-4E2199849B08}"/>
              </a:ext>
            </a:extLst>
          </p:cNvPr>
          <p:cNvSpPr txBox="1"/>
          <p:nvPr/>
        </p:nvSpPr>
        <p:spPr>
          <a:xfrm>
            <a:off x="8976925" y="1164820"/>
            <a:ext cx="309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highlight>
                  <a:srgbClr val="FFFF00"/>
                </a:highlight>
                <a:latin typeface="- 제목4" panose="02000A03000000000000" pitchFamily="2" charset="-127"/>
                <a:ea typeface="- 제목4" panose="02000A03000000000000" pitchFamily="2" charset="-127"/>
              </a:rPr>
              <a:t>실내 여가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138E6-7B85-4C07-8263-EBC6A7E79CF7}"/>
              </a:ext>
            </a:extLst>
          </p:cNvPr>
          <p:cNvSpPr txBox="1"/>
          <p:nvPr/>
        </p:nvSpPr>
        <p:spPr>
          <a:xfrm>
            <a:off x="8976925" y="3394348"/>
            <a:ext cx="3096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highlight>
                  <a:srgbClr val="00FF00"/>
                </a:highlight>
                <a:latin typeface="- 제목4" panose="02000A03000000000000" pitchFamily="2" charset="-127"/>
                <a:ea typeface="- 제목4" panose="02000A03000000000000" pitchFamily="2" charset="-127"/>
              </a:rPr>
              <a:t>활동성 </a:t>
            </a:r>
            <a:endParaRPr lang="en-US" altLang="ko-KR" sz="3600" dirty="0">
              <a:highlight>
                <a:srgbClr val="00FF00"/>
              </a:highlight>
              <a:latin typeface="- 제목4" panose="02000A03000000000000" pitchFamily="2" charset="-127"/>
              <a:ea typeface="- 제목4" panose="02000A03000000000000" pitchFamily="2" charset="-127"/>
            </a:endParaRPr>
          </a:p>
          <a:p>
            <a:pPr algn="ctr"/>
            <a:r>
              <a:rPr lang="ko-KR" altLang="en-US" sz="3600" dirty="0">
                <a:highlight>
                  <a:srgbClr val="00FF00"/>
                </a:highlight>
                <a:latin typeface="- 제목4" panose="02000A03000000000000" pitchFamily="2" charset="-127"/>
                <a:ea typeface="- 제목4" panose="02000A03000000000000" pitchFamily="2" charset="-127"/>
              </a:rPr>
              <a:t>높은 </a:t>
            </a:r>
            <a:endParaRPr lang="en-US" altLang="ko-KR" sz="3600" dirty="0">
              <a:highlight>
                <a:srgbClr val="00FF00"/>
              </a:highlight>
              <a:latin typeface="- 제목4" panose="02000A03000000000000" pitchFamily="2" charset="-127"/>
              <a:ea typeface="- 제목4" panose="02000A03000000000000" pitchFamily="2" charset="-127"/>
            </a:endParaRPr>
          </a:p>
          <a:p>
            <a:pPr algn="ctr"/>
            <a:r>
              <a:rPr lang="ko-KR" altLang="en-US" sz="3600" dirty="0">
                <a:highlight>
                  <a:srgbClr val="00FF00"/>
                </a:highlight>
                <a:latin typeface="- 제목4" panose="02000A03000000000000" pitchFamily="2" charset="-127"/>
                <a:ea typeface="- 제목4" panose="02000A03000000000000" pitchFamily="2" charset="-127"/>
              </a:rPr>
              <a:t>여가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F1160D2-F4F2-4433-AFF5-B4809669713C}"/>
              </a:ext>
            </a:extLst>
          </p:cNvPr>
          <p:cNvCxnSpPr>
            <a:cxnSpLocks/>
          </p:cNvCxnSpPr>
          <p:nvPr/>
        </p:nvCxnSpPr>
        <p:spPr>
          <a:xfrm>
            <a:off x="8472330" y="1514050"/>
            <a:ext cx="926686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F0DDEE-5890-4006-B6CD-596C72E431D2}"/>
              </a:ext>
            </a:extLst>
          </p:cNvPr>
          <p:cNvCxnSpPr>
            <a:cxnSpLocks/>
          </p:cNvCxnSpPr>
          <p:nvPr/>
        </p:nvCxnSpPr>
        <p:spPr>
          <a:xfrm>
            <a:off x="8472330" y="4229563"/>
            <a:ext cx="926686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349FC37-62EA-44DE-BDEB-5032E57296F7}"/>
              </a:ext>
            </a:extLst>
          </p:cNvPr>
          <p:cNvSpPr txBox="1"/>
          <p:nvPr/>
        </p:nvSpPr>
        <p:spPr>
          <a:xfrm>
            <a:off x="2844000" y="5661310"/>
            <a:ext cx="68430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“</a:t>
            </a:r>
            <a:r>
              <a:rPr lang="ko-KR" altLang="en-US" sz="5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맞춤 성향 별 여가 군집</a:t>
            </a:r>
            <a:r>
              <a:rPr lang="en-US" altLang="ko-KR" sz="5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”</a:t>
            </a:r>
            <a:endParaRPr lang="ko-KR" altLang="en-US" sz="5000" dirty="0">
              <a:solidFill>
                <a:schemeClr val="bg1"/>
              </a:solidFill>
              <a:latin typeface="- 제목4" panose="02000A03000000000000" pitchFamily="2" charset="-127"/>
              <a:ea typeface="- 제목4" panose="02000A03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83A4B6-D74F-4AAF-BD16-3DAB85FCC199}"/>
              </a:ext>
            </a:extLst>
          </p:cNvPr>
          <p:cNvCxnSpPr>
            <a:cxnSpLocks/>
          </p:cNvCxnSpPr>
          <p:nvPr/>
        </p:nvCxnSpPr>
        <p:spPr>
          <a:xfrm>
            <a:off x="3178629" y="6466114"/>
            <a:ext cx="610688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/>
      <p:bldP spid="4" grpId="0"/>
      <p:bldP spid="13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37000"/>
                </a:srgbClr>
              </a:gs>
              <a:gs pos="97000">
                <a:srgbClr val="80008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r="6010"/>
          <a:stretch>
            <a:fillRect/>
          </a:stretch>
        </p:blipFill>
        <p:spPr>
          <a:xfrm>
            <a:off x="315365" y="1124712"/>
            <a:ext cx="11252862" cy="50983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31667" y="6309360"/>
            <a:ext cx="5291052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&lt;나이, 성별 포함한 10개 군집 시각화&gt;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FA201-4C0F-4D85-ACC2-68D1DC205EB4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3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 선택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4FC5BA-581F-4405-A71C-F2F98876888F}"/>
              </a:ext>
            </a:extLst>
          </p:cNvPr>
          <p:cNvSpPr/>
          <p:nvPr/>
        </p:nvSpPr>
        <p:spPr>
          <a:xfrm>
            <a:off x="2917092" y="2924930"/>
            <a:ext cx="359229" cy="359229"/>
          </a:xfrm>
          <a:prstGeom prst="ellipse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8B3C8D-A24F-4718-8CC7-727F352A8C94}"/>
              </a:ext>
            </a:extLst>
          </p:cNvPr>
          <p:cNvSpPr/>
          <p:nvPr/>
        </p:nvSpPr>
        <p:spPr>
          <a:xfrm>
            <a:off x="3431512" y="3226807"/>
            <a:ext cx="359229" cy="359229"/>
          </a:xfrm>
          <a:prstGeom prst="ellipse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B2C4108-E2EB-485D-872B-D5A01ACF0383}"/>
              </a:ext>
            </a:extLst>
          </p:cNvPr>
          <p:cNvSpPr/>
          <p:nvPr/>
        </p:nvSpPr>
        <p:spPr>
          <a:xfrm>
            <a:off x="4367760" y="3494283"/>
            <a:ext cx="359229" cy="359229"/>
          </a:xfrm>
          <a:prstGeom prst="ellipse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6D1FA19-7EB1-4268-B2C5-18F52CCBDAE6}"/>
              </a:ext>
            </a:extLst>
          </p:cNvPr>
          <p:cNvSpPr/>
          <p:nvPr/>
        </p:nvSpPr>
        <p:spPr>
          <a:xfrm>
            <a:off x="6002171" y="4581160"/>
            <a:ext cx="359229" cy="359229"/>
          </a:xfrm>
          <a:prstGeom prst="ellipse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70D6C4-0B23-4298-B429-529EE0E33E7F}"/>
              </a:ext>
            </a:extLst>
          </p:cNvPr>
          <p:cNvSpPr/>
          <p:nvPr/>
        </p:nvSpPr>
        <p:spPr>
          <a:xfrm>
            <a:off x="6755379" y="5133800"/>
            <a:ext cx="359229" cy="359229"/>
          </a:xfrm>
          <a:prstGeom prst="ellipse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0C46394-87D4-4DA2-98E8-E03BB6457ED6}"/>
              </a:ext>
            </a:extLst>
          </p:cNvPr>
          <p:cNvSpPr/>
          <p:nvPr/>
        </p:nvSpPr>
        <p:spPr>
          <a:xfrm>
            <a:off x="6430431" y="4534861"/>
            <a:ext cx="359229" cy="359229"/>
          </a:xfrm>
          <a:prstGeom prst="ellipse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A53329-8AE8-49FC-B53B-4F41179AF086}"/>
              </a:ext>
            </a:extLst>
          </p:cNvPr>
          <p:cNvSpPr/>
          <p:nvPr/>
        </p:nvSpPr>
        <p:spPr>
          <a:xfrm>
            <a:off x="5244139" y="3842626"/>
            <a:ext cx="359229" cy="359229"/>
          </a:xfrm>
          <a:prstGeom prst="ellipse">
            <a:avLst/>
          </a:prstGeom>
          <a:noFill/>
          <a:ln w="2857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각 삼각형 11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37000"/>
                </a:srgbClr>
              </a:gs>
              <a:gs pos="97000">
                <a:srgbClr val="80008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6690"/>
          <a:stretch>
            <a:fillRect/>
          </a:stretch>
        </p:blipFill>
        <p:spPr>
          <a:xfrm>
            <a:off x="576072" y="973693"/>
            <a:ext cx="11039856" cy="51916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31667" y="6309360"/>
            <a:ext cx="5291052" cy="4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&lt;나이, 성별 </a:t>
            </a:r>
            <a:r>
              <a:rPr lang="ko-KR" altLang="en-US" sz="23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제외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한 10개 군집 시각화&gt;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8D87A-81A1-4C3A-832E-BD179E6C95B0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3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 선택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720" y="629567"/>
            <a:ext cx="7488937" cy="512524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165479" indent="-610489">
              <a:lnSpc>
                <a:spcPct val="180000"/>
              </a:lnSpc>
              <a:buClr>
                <a:schemeClr val="bg1">
                  <a:lumMod val="30000"/>
                </a:schemeClr>
              </a:buClr>
              <a:buAutoNum type="arabicPeriod"/>
              <a:defRPr lang="ko-KR" altLang="en-US"/>
            </a:pP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 회사원 </a:t>
            </a:r>
            <a:r>
              <a:rPr lang="ko-KR" altLang="en-US" sz="3100" b="1" dirty="0" err="1">
                <a:latin typeface="- 제목4" panose="02000A03000000000000" pitchFamily="2" charset="-127"/>
                <a:ea typeface="- 제목4" panose="02000A03000000000000" pitchFamily="2" charset="-127"/>
              </a:rPr>
              <a:t>나심심</a:t>
            </a: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,  </a:t>
            </a:r>
            <a:r>
              <a:rPr lang="ko-KR" altLang="en-US" sz="31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1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1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1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어플 발견</a:t>
            </a:r>
          </a:p>
          <a:p>
            <a:pPr marL="1165479" indent="-610489">
              <a:lnSpc>
                <a:spcPct val="180000"/>
              </a:lnSpc>
              <a:buClr>
                <a:schemeClr val="bg1">
                  <a:lumMod val="30000"/>
                </a:schemeClr>
              </a:buClr>
              <a:buAutoNum type="arabicPeriod"/>
              <a:defRPr lang="ko-KR" altLang="en-US"/>
            </a:pP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1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1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1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  </a:t>
            </a:r>
            <a:r>
              <a:rPr lang="en-US" altLang="ko-KR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DB </a:t>
            </a: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설명 및 분석</a:t>
            </a:r>
          </a:p>
          <a:p>
            <a:pPr marL="1165479" indent="-610489">
              <a:lnSpc>
                <a:spcPct val="180000"/>
              </a:lnSpc>
              <a:buClr>
                <a:schemeClr val="bg1">
                  <a:lumMod val="30000"/>
                </a:schemeClr>
              </a:buClr>
              <a:buAutoNum type="arabicPeriod"/>
              <a:defRPr lang="ko-KR" altLang="en-US"/>
            </a:pP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여가를 선택 </a:t>
            </a:r>
          </a:p>
          <a:p>
            <a:pPr marL="1165479" indent="-610489">
              <a:lnSpc>
                <a:spcPct val="180000"/>
              </a:lnSpc>
              <a:buClr>
                <a:schemeClr val="bg1">
                  <a:lumMod val="30000"/>
                </a:schemeClr>
              </a:buClr>
              <a:buAutoNum type="arabicPeriod"/>
              <a:defRPr lang="ko-KR" altLang="en-US"/>
            </a:pP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 여가 추천</a:t>
            </a:r>
          </a:p>
          <a:p>
            <a:pPr marL="1165479" indent="-610489">
              <a:lnSpc>
                <a:spcPct val="180000"/>
              </a:lnSpc>
              <a:buClr>
                <a:schemeClr val="bg1">
                  <a:lumMod val="30000"/>
                </a:schemeClr>
              </a:buClr>
              <a:buAutoNum type="arabicPeriod"/>
              <a:defRPr lang="ko-KR" altLang="en-US"/>
            </a:pPr>
            <a:r>
              <a:rPr lang="ko-KR" altLang="en-US" sz="31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1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1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1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의 다양한 서비스 </a:t>
            </a:r>
          </a:p>
          <a:p>
            <a:pPr marL="1165479" indent="-610489">
              <a:lnSpc>
                <a:spcPct val="180000"/>
              </a:lnSpc>
              <a:buClr>
                <a:schemeClr val="bg1">
                  <a:lumMod val="30000"/>
                </a:schemeClr>
              </a:buClr>
              <a:buAutoNum type="arabicPeriod"/>
              <a:defRPr lang="ko-KR" altLang="en-US"/>
            </a:pPr>
            <a:r>
              <a:rPr lang="ko-KR" altLang="en-US" sz="3100" dirty="0">
                <a:latin typeface="- 제목4" panose="02000A03000000000000" pitchFamily="2" charset="-127"/>
                <a:ea typeface="- 제목4" panose="02000A03000000000000" pitchFamily="2" charset="-127"/>
              </a:rPr>
              <a:t> 시사 및 결론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362164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3621640" cy="6858000"/>
          </a:xfrm>
          <a:prstGeom prst="rect">
            <a:avLst/>
          </a:prstGeom>
          <a:solidFill>
            <a:schemeClr val="bg1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263271" y="477774"/>
            <a:ext cx="2880360" cy="107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en-US" altLang="ko-KR" sz="6500" dirty="0">
                <a:solidFill>
                  <a:schemeClr val="bg1"/>
                </a:solidFill>
                <a:latin typeface="나눔고딕 ExtraBold"/>
                <a:ea typeface="나눔고딕 ExtraBold"/>
              </a:rPr>
              <a:t>INDEX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39545" y="637032"/>
            <a:ext cx="26760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500039" y="637032"/>
            <a:ext cx="6789669" cy="0"/>
          </a:xfrm>
          <a:prstGeom prst="line">
            <a:avLst/>
          </a:prstGeom>
          <a:ln w="28575">
            <a:solidFill>
              <a:schemeClr val="bg1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37000"/>
                </a:srgbClr>
              </a:gs>
              <a:gs pos="97000">
                <a:srgbClr val="80008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26551"/>
              </p:ext>
            </p:extLst>
          </p:nvPr>
        </p:nvGraphicFramePr>
        <p:xfrm>
          <a:off x="480209" y="980694"/>
          <a:ext cx="11231582" cy="5741670"/>
        </p:xfrm>
        <a:graphic>
          <a:graphicData uri="http://schemas.openxmlformats.org/drawingml/2006/table">
            <a:tbl>
              <a:tblPr firstRow="1" bandRow="1">
                <a:tableStyleId>{32344573-4499-4136-9432-9625E8DE034D}</a:tableStyleId>
              </a:tblPr>
              <a:tblGrid>
                <a:gridCol w="136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6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군집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군집 된 여가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대표 여가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게임, 낚시, 노래방, 스포츠경기장관람, </a:t>
                      </a:r>
                      <a:r>
                        <a:rPr lang="ko-KR" altLang="en-US" sz="2000" dirty="0">
                          <a:solidFill>
                            <a:srgbClr val="D90909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바둑 장기 체스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바둑 장기 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종교활동, 독서 만화책, </a:t>
                      </a:r>
                      <a:r>
                        <a:rPr lang="ko-KR" altLang="en-US" sz="2000" dirty="0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소풍 워크샵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온천 해수욕, 블로그관리…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소풍 워크샵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미용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요리, 요가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필라테스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공예, 댄스스포츠…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미용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음악감상, </a:t>
                      </a:r>
                      <a:r>
                        <a:rPr lang="ko-KR" altLang="en-US" sz="2000" dirty="0">
                          <a:solidFill>
                            <a:srgbClr val="D90909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자기계발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비디오시청,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유람선타기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춤 무용…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자기계발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rgbClr val="D90909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라디오청취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육상스포츠, 사회봉사활동, 인테리어, 전통예술배우기…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라디오청취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rgbClr val="D90909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농구 배구 야구 축구 족구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당구 포켓볼, 격투기, 보드게임, 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인라인스케이트…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농구 배구 야구 축구 족구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테마파크, 수집활동, </a:t>
                      </a:r>
                      <a:r>
                        <a:rPr lang="ko-KR" altLang="en-US" sz="2000" dirty="0">
                          <a:solidFill>
                            <a:srgbClr val="D90909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문예창작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문학행사, 연주회, 박물관…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문예창작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동호회, 영화, 등산, </a:t>
                      </a:r>
                      <a:r>
                        <a:rPr lang="ko-KR" altLang="en-US" sz="2000" dirty="0">
                          <a:solidFill>
                            <a:srgbClr val="D90909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헬스 에어로빅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드라이브…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헬스 에어로빅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rgbClr val="D90909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스포츠</a:t>
                      </a:r>
                      <a:r>
                        <a:rPr lang="en-US" altLang="ko-KR" sz="2000" dirty="0">
                          <a:solidFill>
                            <a:srgbClr val="D90909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TV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데이트 미팅 소개팅,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국내캠핑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 수상스포츠, 격투기경기관람…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스포츠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TV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cluster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전통예술공연, 무용공연, </a:t>
                      </a:r>
                      <a:r>
                        <a:rPr lang="ko-KR" altLang="en-US" sz="2000" dirty="0">
                          <a:solidFill>
                            <a:srgbClr val="D90909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빙상스포츠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빙상스포츠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1D389C-0C04-4973-93E4-D4ED1CC30709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3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회원가입과 함께 원하는 여가 선택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69000"/>
                </a:srgbClr>
              </a:gs>
              <a:gs pos="97000">
                <a:srgbClr val="00FF52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0FF52">
                  <a:alpha val="39000"/>
                </a:srgbClr>
              </a:gs>
              <a:gs pos="100000">
                <a:srgbClr val="0952D9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-312798" y="37508"/>
            <a:ext cx="6840853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4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여가를 추천 받은 '</a:t>
            </a:r>
            <a:r>
              <a:rPr lang="ko-KR" altLang="en-US" sz="3000" b="1" dirty="0" err="1">
                <a:latin typeface="- 제목4" panose="02000A03000000000000" pitchFamily="2" charset="-127"/>
                <a:ea typeface="- 제목4" panose="02000A03000000000000" pitchFamily="2" charset="-127"/>
              </a:rPr>
              <a:t>나심심</a:t>
            </a:r>
            <a:r>
              <a:rPr lang="ko-KR" altLang="en-US" sz="3000" b="1" dirty="0">
                <a:latin typeface="- 제목4" panose="02000A03000000000000" pitchFamily="2" charset="-127"/>
                <a:ea typeface="- 제목4" panose="02000A03000000000000" pitchFamily="2" charset="-127"/>
              </a:rPr>
              <a:t>'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2130" t="2250" r="14150" b="3230"/>
          <a:stretch>
            <a:fillRect/>
          </a:stretch>
        </p:blipFill>
        <p:spPr>
          <a:xfrm>
            <a:off x="106038" y="1000444"/>
            <a:ext cx="2993376" cy="568871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6583" y="1902550"/>
            <a:ext cx="2232000" cy="3924000"/>
          </a:xfrm>
          <a:prstGeom prst="rect">
            <a:avLst/>
          </a:prstGeom>
          <a:gradFill flip="xy" rotWithShape="1">
            <a:gsLst>
              <a:gs pos="0">
                <a:srgbClr val="1B1760">
                  <a:alpha val="100000"/>
                </a:srgbClr>
              </a:gs>
              <a:gs pos="98000">
                <a:srgbClr val="800080">
                  <a:alpha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5477" y="1902550"/>
            <a:ext cx="2160270" cy="36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DX시인과나"/>
                <a:ea typeface="DX시인과나"/>
              </a:rPr>
              <a:t>seven to eleven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227" y="2564032"/>
            <a:ext cx="2116053" cy="446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DX시인과나"/>
                <a:ea typeface="DX시인과나"/>
              </a:rPr>
              <a:t>자기 계발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694" y="3376741"/>
            <a:ext cx="2116054" cy="45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DX시인과나"/>
                <a:ea typeface="DX시인과나"/>
              </a:rPr>
              <a:t>문예 창작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5923" y="4296666"/>
            <a:ext cx="1758281" cy="448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DX시인과나"/>
                <a:ea typeface="DX시인과나"/>
              </a:rPr>
              <a:t>라디오 청취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5068" y="5142443"/>
            <a:ext cx="1365053" cy="394568"/>
          </a:xfrm>
          <a:prstGeom prst="rect">
            <a:avLst/>
          </a:prstGeom>
          <a:solidFill>
            <a:schemeClr val="bg1">
              <a:lumMod val="70000"/>
              <a:alpha val="38000"/>
            </a:schemeClr>
          </a:solidFill>
          <a:ln algn="ctr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  <a:latin typeface="DX시인과나"/>
                <a:ea typeface="DX시인과나"/>
              </a:rPr>
              <a:t>select!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28053" y="240410"/>
            <a:ext cx="5544693" cy="6377178"/>
          </a:xfrm>
          <a:prstGeom prst="rect">
            <a:avLst/>
          </a:prstGeom>
          <a:gradFill flip="xy" rotWithShape="1">
            <a:gsLst>
              <a:gs pos="0">
                <a:srgbClr val="4983EE">
                  <a:alpha val="52000"/>
                </a:srgbClr>
              </a:gs>
              <a:gs pos="98000">
                <a:srgbClr val="00FF00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672072" y="1127413"/>
            <a:ext cx="5256658" cy="543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solidFill>
                  <a:srgbClr val="4983EE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월   </a:t>
            </a:r>
            <a:r>
              <a:rPr lang="ko-KR" altLang="en-US" sz="3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맛집 레시피로 요리</a:t>
            </a:r>
          </a:p>
          <a:p>
            <a:pPr>
              <a:defRPr lang="ko-KR" altLang="en-US"/>
            </a:pPr>
            <a:r>
              <a:rPr lang="ko-KR" altLang="en-US" sz="2000" dirty="0">
                <a:latin typeface="DX시인과나"/>
                <a:ea typeface="DX시인과나"/>
              </a:rPr>
              <a:t>분위기 있는 맛집 레시피로 저녁 한끼 </a:t>
            </a:r>
            <a:r>
              <a:rPr lang="ko-KR" altLang="en-US" sz="2000" dirty="0" err="1">
                <a:latin typeface="DX시인과나"/>
                <a:ea typeface="DX시인과나"/>
              </a:rPr>
              <a:t>어떠세요</a:t>
            </a:r>
            <a:r>
              <a:rPr lang="ko-KR" altLang="en-US" sz="2000" dirty="0">
                <a:latin typeface="DX시인과나"/>
                <a:ea typeface="DX시인과나"/>
              </a:rPr>
              <a:t>?</a:t>
            </a:r>
          </a:p>
          <a:p>
            <a:pPr>
              <a:defRPr lang="ko-KR" altLang="en-US"/>
            </a:pPr>
            <a:endParaRPr lang="ko-KR" altLang="en-US" sz="2000" dirty="0">
              <a:latin typeface="DX시인과나"/>
              <a:ea typeface="DX시인과나"/>
            </a:endParaRPr>
          </a:p>
          <a:p>
            <a:pPr>
              <a:defRPr lang="ko-KR" altLang="en-US"/>
            </a:pPr>
            <a:r>
              <a:rPr lang="ko-KR" altLang="en-US" sz="3000" b="1" dirty="0">
                <a:solidFill>
                  <a:srgbClr val="4983EE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화</a:t>
            </a:r>
            <a:r>
              <a:rPr lang="ko-KR" altLang="en-US" sz="3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  식물 인테리어</a:t>
            </a:r>
          </a:p>
          <a:p>
            <a:pPr>
              <a:defRPr lang="ko-KR" altLang="en-US"/>
            </a:pPr>
            <a:r>
              <a:rPr lang="ko-KR" altLang="en-US" sz="2000" dirty="0">
                <a:latin typeface="DX시인과나"/>
                <a:ea typeface="DX시인과나"/>
              </a:rPr>
              <a:t>실내를 화사하게 가꿔주는 소품에 </a:t>
            </a:r>
          </a:p>
          <a:p>
            <a:pPr>
              <a:defRPr lang="ko-KR" altLang="en-US"/>
            </a:pPr>
            <a:r>
              <a:rPr lang="ko-KR" altLang="en-US" sz="2000" dirty="0">
                <a:latin typeface="DX시인과나"/>
                <a:ea typeface="DX시인과나"/>
              </a:rPr>
              <a:t>식물이 제격이죠</a:t>
            </a:r>
          </a:p>
          <a:p>
            <a:pPr>
              <a:defRPr lang="ko-KR" altLang="en-US"/>
            </a:pPr>
            <a:endParaRPr lang="ko-KR" altLang="en-US" sz="2000" dirty="0">
              <a:latin typeface="DX시인과나"/>
              <a:ea typeface="DX시인과나"/>
            </a:endParaRPr>
          </a:p>
          <a:p>
            <a:pPr>
              <a:defRPr lang="ko-KR" altLang="en-US"/>
            </a:pPr>
            <a:r>
              <a:rPr lang="ko-KR" altLang="en-US" sz="3000" b="1" dirty="0">
                <a:solidFill>
                  <a:srgbClr val="4983EE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수</a:t>
            </a:r>
            <a:r>
              <a:rPr lang="ko-KR" altLang="en-US" sz="3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  피아노 연주회</a:t>
            </a:r>
          </a:p>
          <a:p>
            <a:pPr>
              <a:defRPr lang="ko-KR" altLang="en-US"/>
            </a:pPr>
            <a:r>
              <a:rPr lang="ko-KR" altLang="en-US" sz="2000" dirty="0">
                <a:latin typeface="DX시인과나"/>
                <a:ea typeface="DX시인과나"/>
              </a:rPr>
              <a:t>수요일 밤에는 포근한 피아노 연주회</a:t>
            </a:r>
          </a:p>
          <a:p>
            <a:pPr>
              <a:defRPr lang="ko-KR" altLang="en-US"/>
            </a:pPr>
            <a:endParaRPr lang="ko-KR" altLang="en-US" sz="2000" dirty="0">
              <a:latin typeface="DX시인과나"/>
              <a:ea typeface="DX시인과나"/>
            </a:endParaRPr>
          </a:p>
          <a:p>
            <a:pPr>
              <a:defRPr lang="ko-KR" altLang="en-US"/>
            </a:pPr>
            <a:r>
              <a:rPr lang="ko-KR" altLang="en-US" sz="3000" b="1" dirty="0">
                <a:solidFill>
                  <a:srgbClr val="4983EE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목</a:t>
            </a:r>
            <a:r>
              <a:rPr lang="ko-KR" altLang="en-US" sz="3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  친구와 </a:t>
            </a:r>
            <a:r>
              <a:rPr lang="ko-KR" altLang="en-US" sz="3000" b="1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베드민턴</a:t>
            </a:r>
            <a:endParaRPr lang="ko-KR" altLang="en-US" sz="3000" b="1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000" dirty="0">
                <a:latin typeface="DX시인과나"/>
                <a:ea typeface="DX시인과나"/>
              </a:rPr>
              <a:t>한적한 공원에서 좋은 날씨에 배드민턴!</a:t>
            </a:r>
          </a:p>
          <a:p>
            <a:pPr>
              <a:defRPr lang="ko-KR" altLang="en-US"/>
            </a:pPr>
            <a:endParaRPr lang="ko-KR" altLang="en-US" sz="2000" dirty="0">
              <a:latin typeface="DX시인과나"/>
              <a:ea typeface="DX시인과나"/>
            </a:endParaRPr>
          </a:p>
          <a:p>
            <a:pPr>
              <a:defRPr lang="ko-KR" altLang="en-US"/>
            </a:pPr>
            <a:r>
              <a:rPr lang="ko-KR" altLang="en-US" sz="3000" b="1" dirty="0">
                <a:solidFill>
                  <a:srgbClr val="4983EE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금</a:t>
            </a:r>
            <a:r>
              <a:rPr lang="ko-KR" altLang="en-US" sz="3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  가까운 공원으로 소풍</a:t>
            </a:r>
          </a:p>
          <a:p>
            <a:pPr>
              <a:defRPr lang="ko-KR" altLang="en-US"/>
            </a:pPr>
            <a:r>
              <a:rPr lang="ko-KR" altLang="en-US" sz="2000" dirty="0">
                <a:latin typeface="DX시인과나"/>
                <a:ea typeface="DX시인과나"/>
              </a:rPr>
              <a:t>마지막 평일은 서울대공원에서 소풍 </a:t>
            </a:r>
            <a:r>
              <a:rPr lang="ko-KR" altLang="en-US" sz="2000" dirty="0" err="1">
                <a:latin typeface="DX시인과나"/>
                <a:ea typeface="DX시인과나"/>
              </a:rPr>
              <a:t>어떠신가요</a:t>
            </a:r>
            <a:r>
              <a:rPr lang="ko-KR" altLang="en-US" sz="2000" dirty="0">
                <a:latin typeface="DX시인과나"/>
                <a:ea typeface="DX시인과나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30142" y="332613"/>
            <a:ext cx="4140518" cy="707886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날씨가 화창한 이번주,</a:t>
            </a:r>
          </a:p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이런 여가로 채워보는 건 </a:t>
            </a:r>
            <a:r>
              <a:rPr lang="ko-KR" altLang="en-US" sz="2000" dirty="0" err="1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어떠세요</a:t>
            </a:r>
            <a:r>
              <a:rPr lang="ko-KR" altLang="en-US" sz="20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99570" y="1124712"/>
            <a:ext cx="349322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(자기 계발, 문예 창작)</a:t>
            </a:r>
          </a:p>
          <a:p>
            <a:pPr algn="ctr">
              <a:defRPr lang="ko-KR" altLang="en-US"/>
            </a:pPr>
            <a:r>
              <a:rPr lang="ko-KR" altLang="en-US" sz="2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(자기 계발, 라디오 청취)</a:t>
            </a:r>
          </a:p>
          <a:p>
            <a:pPr algn="ctr">
              <a:defRPr lang="ko-KR" altLang="en-US"/>
            </a:pPr>
            <a:r>
              <a:rPr lang="ko-KR" altLang="en-US" sz="2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(문예 </a:t>
            </a:r>
            <a:r>
              <a:rPr lang="ko-KR" altLang="en-US" sz="22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창작,라디오</a:t>
            </a:r>
            <a:r>
              <a:rPr lang="ko-KR" altLang="en-US" sz="2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청취)</a:t>
            </a:r>
          </a:p>
          <a:p>
            <a:pPr algn="ctr">
              <a:defRPr lang="ko-KR" altLang="en-US"/>
            </a:pPr>
            <a:r>
              <a:rPr lang="ko-KR" altLang="en-US" sz="2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로 각각 </a:t>
            </a:r>
            <a:r>
              <a:rPr lang="ko-KR" altLang="en-US" sz="2200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유사도 높은 </a:t>
            </a:r>
            <a:r>
              <a:rPr lang="ko-KR" altLang="en-US" sz="2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취미 </a:t>
            </a:r>
            <a:endParaRPr lang="en-US" altLang="ko-KR" sz="22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>
              <a:defRPr lang="ko-KR" altLang="en-US"/>
            </a:pPr>
            <a:r>
              <a:rPr lang="ko-KR" altLang="en-US" sz="22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2개씩 뽑은 후 그 중 </a:t>
            </a:r>
            <a:endParaRPr lang="en-US" altLang="ko-KR" sz="22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>
              <a:defRPr lang="ko-KR" altLang="en-US"/>
            </a:pPr>
            <a:r>
              <a:rPr lang="ko-KR" altLang="en-US" sz="22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유사도 기반 </a:t>
            </a:r>
            <a:r>
              <a:rPr lang="en-US" altLang="ko-KR" sz="22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top 5 </a:t>
            </a:r>
            <a:r>
              <a:rPr lang="ko-KR" altLang="en-US" sz="22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취미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35617" y="4046115"/>
            <a:ext cx="342036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solidFill>
                  <a:srgbClr val="D90909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장소 필요 없는 취미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는 </a:t>
            </a:r>
            <a:r>
              <a:rPr lang="en-US" altLang="ko-KR" sz="23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daum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에서 크롤링한 </a:t>
            </a:r>
          </a:p>
          <a:p>
            <a:pPr algn="ctr">
              <a:defRPr lang="ko-KR" altLang="en-US"/>
            </a:pPr>
            <a:r>
              <a:rPr lang="ko-KR" altLang="en-US" sz="2300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말뭉치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를 통해, </a:t>
            </a:r>
            <a:endParaRPr lang="ko-KR" altLang="en-US" sz="2300" dirty="0">
              <a:solidFill>
                <a:srgbClr val="D90909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>
              <a:defRPr lang="ko-KR" altLang="en-US"/>
            </a:pPr>
            <a:r>
              <a:rPr lang="ko-KR" altLang="en-US" sz="2300" dirty="0">
                <a:solidFill>
                  <a:srgbClr val="D90909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장소 추천이 필요한 취미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는 </a:t>
            </a:r>
            <a:r>
              <a:rPr lang="en-US" altLang="ko-KR" sz="2300" dirty="0" err="1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skt</a:t>
            </a:r>
            <a:r>
              <a:rPr lang="ko-KR" altLang="en-US" sz="2300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유동 인구 데이터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를 통해 장소와 함께 추천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970897" y="3602293"/>
            <a:ext cx="3522620" cy="0"/>
          </a:xfrm>
          <a:prstGeom prst="straightConnector1">
            <a:avLst/>
          </a:prstGeom>
          <a:ln w="28575" algn="ctr">
            <a:solidFill>
              <a:schemeClr val="bg1">
                <a:lumMod val="3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/>
      <p:bldP spid="22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69000"/>
                </a:srgbClr>
              </a:gs>
              <a:gs pos="97000">
                <a:srgbClr val="00FF52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직각 삼각형 8"/>
          <p:cNvSpPr/>
          <p:nvPr/>
        </p:nvSpPr>
        <p:spPr>
          <a:xfrm flipH="1">
            <a:off x="10705047" y="5371200"/>
            <a:ext cx="1486800" cy="1486800"/>
          </a:xfrm>
          <a:prstGeom prst="rtTriangle">
            <a:avLst/>
          </a:prstGeom>
          <a:gradFill flip="xy" rotWithShape="1">
            <a:gsLst>
              <a:gs pos="0">
                <a:srgbClr val="00FF52">
                  <a:alpha val="100000"/>
                </a:srgbClr>
              </a:gs>
              <a:gs pos="98000">
                <a:srgbClr val="0952D9">
                  <a:alpha val="61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0FF52">
                  <a:alpha val="39000"/>
                </a:srgbClr>
              </a:gs>
              <a:gs pos="100000">
                <a:srgbClr val="0952D9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20640" r="20920"/>
          <a:stretch>
            <a:fillRect/>
          </a:stretch>
        </p:blipFill>
        <p:spPr>
          <a:xfrm>
            <a:off x="7896225" y="1545007"/>
            <a:ext cx="4032503" cy="35083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3720" r="24610"/>
          <a:stretch>
            <a:fillRect/>
          </a:stretch>
        </p:blipFill>
        <p:spPr>
          <a:xfrm>
            <a:off x="220069" y="1538849"/>
            <a:ext cx="3688051" cy="36288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23780" r="23930"/>
          <a:stretch>
            <a:fillRect/>
          </a:stretch>
        </p:blipFill>
        <p:spPr>
          <a:xfrm>
            <a:off x="4079748" y="1538849"/>
            <a:ext cx="3554594" cy="34564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6389" y="5371200"/>
            <a:ext cx="990131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&lt;</a:t>
            </a:r>
            <a:r>
              <a:rPr lang="en-US" altLang="ko-KR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SKT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유동인구 데이터를 시각화한 모습&gt;</a:t>
            </a:r>
          </a:p>
          <a:p>
            <a:pPr algn="ctr">
              <a:defRPr lang="ko-KR" altLang="en-US"/>
            </a:pPr>
            <a:endParaRPr lang="ko-KR" altLang="en-US" sz="23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상당히 제한된 데이터_ 수도권의 경우 종로구와 과천, 가평 일대만 활용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67825-C22D-45D5-8884-A4990A45205F}"/>
              </a:ext>
            </a:extLst>
          </p:cNvPr>
          <p:cNvSpPr txBox="1"/>
          <p:nvPr/>
        </p:nvSpPr>
        <p:spPr>
          <a:xfrm>
            <a:off x="-312798" y="37508"/>
            <a:ext cx="6840853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4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여가를 추천 받은 '</a:t>
            </a:r>
            <a:r>
              <a:rPr lang="ko-KR" altLang="en-US" sz="3000" b="1" dirty="0" err="1">
                <a:latin typeface="- 제목4" panose="02000A03000000000000" pitchFamily="2" charset="-127"/>
                <a:ea typeface="- 제목4" panose="02000A03000000000000" pitchFamily="2" charset="-127"/>
              </a:rPr>
              <a:t>나심심</a:t>
            </a:r>
            <a:r>
              <a:rPr lang="ko-KR" altLang="en-US" sz="3000" b="1" dirty="0">
                <a:latin typeface="- 제목4" panose="02000A03000000000000" pitchFamily="2" charset="-127"/>
                <a:ea typeface="- 제목4" panose="02000A03000000000000" pitchFamily="2" charset="-127"/>
              </a:rPr>
              <a:t>'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69000"/>
                </a:srgbClr>
              </a:gs>
              <a:gs pos="97000">
                <a:srgbClr val="00FF52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0FF52">
                  <a:alpha val="39000"/>
                </a:srgbClr>
              </a:gs>
              <a:gs pos="100000">
                <a:srgbClr val="0952D9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FF6A7E-BDC1-437D-8C80-AC361AA6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7352"/>
              </p:ext>
            </p:extLst>
          </p:nvPr>
        </p:nvGraphicFramePr>
        <p:xfrm>
          <a:off x="119170" y="980660"/>
          <a:ext cx="8180390" cy="1767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4888">
                  <a:extLst>
                    <a:ext uri="{9D8B030D-6E8A-4147-A177-3AD203B41FA5}">
                      <a16:colId xmlns:a16="http://schemas.microsoft.com/office/drawing/2014/main" val="352987849"/>
                    </a:ext>
                  </a:extLst>
                </a:gridCol>
                <a:gridCol w="1377494">
                  <a:extLst>
                    <a:ext uri="{9D8B030D-6E8A-4147-A177-3AD203B41FA5}">
                      <a16:colId xmlns:a16="http://schemas.microsoft.com/office/drawing/2014/main" val="1103860487"/>
                    </a:ext>
                  </a:extLst>
                </a:gridCol>
                <a:gridCol w="712667">
                  <a:extLst>
                    <a:ext uri="{9D8B030D-6E8A-4147-A177-3AD203B41FA5}">
                      <a16:colId xmlns:a16="http://schemas.microsoft.com/office/drawing/2014/main" val="3603945004"/>
                    </a:ext>
                  </a:extLst>
                </a:gridCol>
                <a:gridCol w="594043">
                  <a:extLst>
                    <a:ext uri="{9D8B030D-6E8A-4147-A177-3AD203B41FA5}">
                      <a16:colId xmlns:a16="http://schemas.microsoft.com/office/drawing/2014/main" val="4264752423"/>
                    </a:ext>
                  </a:extLst>
                </a:gridCol>
                <a:gridCol w="594952">
                  <a:extLst>
                    <a:ext uri="{9D8B030D-6E8A-4147-A177-3AD203B41FA5}">
                      <a16:colId xmlns:a16="http://schemas.microsoft.com/office/drawing/2014/main" val="2644153603"/>
                    </a:ext>
                  </a:extLst>
                </a:gridCol>
                <a:gridCol w="793269">
                  <a:extLst>
                    <a:ext uri="{9D8B030D-6E8A-4147-A177-3AD203B41FA5}">
                      <a16:colId xmlns:a16="http://schemas.microsoft.com/office/drawing/2014/main" val="2261463734"/>
                    </a:ext>
                  </a:extLst>
                </a:gridCol>
                <a:gridCol w="3173077">
                  <a:extLst>
                    <a:ext uri="{9D8B030D-6E8A-4147-A177-3AD203B41FA5}">
                      <a16:colId xmlns:a16="http://schemas.microsoft.com/office/drawing/2014/main" val="585014108"/>
                    </a:ext>
                  </a:extLst>
                </a:gridCol>
              </a:tblGrid>
              <a:tr h="253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정보명</a:t>
                      </a:r>
                      <a:endParaRPr lang="ko-KR" altLang="en-US" sz="15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문의 및 안내</a:t>
                      </a:r>
                      <a:endParaRPr lang="ko-KR" altLang="en-US" sz="15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  <a:endParaRPr lang="ko-KR" altLang="en-US" sz="15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지역</a:t>
                      </a:r>
                      <a:endParaRPr lang="ko-KR" altLang="en-US" sz="15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시군</a:t>
                      </a:r>
                      <a:endParaRPr lang="ko-KR" altLang="en-US" sz="15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읍면동</a:t>
                      </a:r>
                      <a:endParaRPr lang="ko-KR" altLang="en-US" sz="15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주소</a:t>
                      </a:r>
                      <a:endParaRPr lang="ko-KR" altLang="en-US" sz="1500" b="1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623802"/>
                  </a:ext>
                </a:extLst>
              </a:tr>
              <a:tr h="435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연주암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연주암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02-502-3234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사찰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경기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과천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중앙동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경기도 과천시 </a:t>
                      </a:r>
                      <a:r>
                        <a:rPr lang="ko-KR" altLang="en-US" sz="15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자하동길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63 (</a:t>
                      </a:r>
                      <a:r>
                        <a:rPr lang="ko-KR" altLang="en-US" sz="15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중앙동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9687122"/>
                  </a:ext>
                </a:extLst>
              </a:tr>
              <a:tr h="435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서울랜드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서울랜드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02-509-6000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테마공원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경기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과천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막계동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경기도 과천시 </a:t>
                      </a:r>
                      <a:r>
                        <a:rPr lang="ko-KR" altLang="en-US" sz="15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광명로</a:t>
                      </a:r>
                      <a:r>
                        <a:rPr lang="ko-KR" altLang="en-US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181 (</a:t>
                      </a:r>
                      <a:r>
                        <a:rPr lang="ko-KR" altLang="en-US" sz="15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막계동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551676"/>
                  </a:ext>
                </a:extLst>
              </a:tr>
              <a:tr h="253896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⋯  </a:t>
                      </a:r>
                      <a:r>
                        <a:rPr lang="ko-KR" altLang="en-US" sz="1700" dirty="0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한국 관광공사 전국 관광 정보</a:t>
                      </a:r>
                      <a:r>
                        <a:rPr lang="en-US" altLang="ko-KR" sz="1700" dirty="0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.csv</a:t>
                      </a:r>
                      <a:endParaRPr lang="ko-KR" altLang="en-US" sz="1700" b="0" dirty="0">
                        <a:solidFill>
                          <a:srgbClr val="C00000"/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24808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65E09A9-968D-43A4-A738-B36BDCFC5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059501"/>
              </p:ext>
            </p:extLst>
          </p:nvPr>
        </p:nvGraphicFramePr>
        <p:xfrm>
          <a:off x="119171" y="2975502"/>
          <a:ext cx="6932760" cy="177162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42929">
                  <a:extLst>
                    <a:ext uri="{9D8B030D-6E8A-4147-A177-3AD203B41FA5}">
                      <a16:colId xmlns:a16="http://schemas.microsoft.com/office/drawing/2014/main" val="2828749772"/>
                    </a:ext>
                  </a:extLst>
                </a:gridCol>
                <a:gridCol w="1535519">
                  <a:extLst>
                    <a:ext uri="{9D8B030D-6E8A-4147-A177-3AD203B41FA5}">
                      <a16:colId xmlns:a16="http://schemas.microsoft.com/office/drawing/2014/main" val="3280807332"/>
                    </a:ext>
                  </a:extLst>
                </a:gridCol>
                <a:gridCol w="1581208">
                  <a:extLst>
                    <a:ext uri="{9D8B030D-6E8A-4147-A177-3AD203B41FA5}">
                      <a16:colId xmlns:a16="http://schemas.microsoft.com/office/drawing/2014/main" val="786614126"/>
                    </a:ext>
                  </a:extLst>
                </a:gridCol>
                <a:gridCol w="1735513">
                  <a:extLst>
                    <a:ext uri="{9D8B030D-6E8A-4147-A177-3AD203B41FA5}">
                      <a16:colId xmlns:a16="http://schemas.microsoft.com/office/drawing/2014/main" val="161709454"/>
                    </a:ext>
                  </a:extLst>
                </a:gridCol>
                <a:gridCol w="1037591">
                  <a:extLst>
                    <a:ext uri="{9D8B030D-6E8A-4147-A177-3AD203B41FA5}">
                      <a16:colId xmlns:a16="http://schemas.microsoft.com/office/drawing/2014/main" val="3490141019"/>
                    </a:ext>
                  </a:extLst>
                </a:gridCol>
              </a:tblGrid>
              <a:tr h="254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STD_YM</a:t>
                      </a:r>
                      <a:endParaRPr lang="ko-KR" altLang="en-US" sz="15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BLOCK_CD</a:t>
                      </a:r>
                      <a:endParaRPr lang="ko-KR" altLang="en-US" sz="15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X_COORD</a:t>
                      </a:r>
                      <a:endParaRPr lang="ko-KR" altLang="en-US" sz="1500" b="1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Y_COORD</a:t>
                      </a:r>
                      <a:endParaRPr lang="ko-KR" altLang="en-US" sz="1500" b="1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weekday</a:t>
                      </a:r>
                      <a:endParaRPr lang="ko-KR" altLang="en-US" sz="15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388758"/>
                  </a:ext>
                </a:extLst>
              </a:tr>
              <a:tr h="4360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201710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39020620100051000001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896583.991787</a:t>
                      </a:r>
                      <a:endParaRPr lang="ko-KR" altLang="en-US" sz="1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1472379.147391</a:t>
                      </a:r>
                      <a:endParaRPr lang="ko-KR" altLang="en-US" sz="1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1.92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043558"/>
                  </a:ext>
                </a:extLst>
              </a:tr>
              <a:tr h="552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201710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39020620100051000001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896583.991787</a:t>
                      </a:r>
                      <a:endParaRPr lang="ko-KR" altLang="en-US" sz="1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1472579.147391</a:t>
                      </a:r>
                      <a:endParaRPr lang="ko-KR" altLang="en-US" sz="1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2.41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355217"/>
                  </a:ext>
                </a:extLst>
              </a:tr>
              <a:tr h="290732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latin typeface="+mn-lt"/>
                          <a:ea typeface="DX경필명조B" panose="02010606000101010101" pitchFamily="2" charset="-127"/>
                        </a:rPr>
                        <a:t>⋯</a:t>
                      </a:r>
                      <a:r>
                        <a:rPr lang="ko-KR" altLang="en-US" sz="1700" b="1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</a:t>
                      </a:r>
                      <a:r>
                        <a:rPr lang="ko-KR" altLang="en-US" sz="17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</a:t>
                      </a:r>
                      <a:r>
                        <a:rPr lang="en-US" altLang="ko-KR" sz="1700" dirty="0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SKT </a:t>
                      </a:r>
                      <a:r>
                        <a:rPr lang="ko-KR" altLang="en-US" sz="1700" dirty="0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데이터 </a:t>
                      </a:r>
                      <a:r>
                        <a:rPr lang="en-US" altLang="ko-KR" sz="1700" dirty="0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X,Y</a:t>
                      </a:r>
                      <a:r>
                        <a:rPr lang="ko-KR" altLang="en-US" sz="1700" dirty="0" err="1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코드별</a:t>
                      </a:r>
                      <a:r>
                        <a:rPr lang="ko-KR" altLang="en-US" sz="1700" dirty="0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</a:t>
                      </a:r>
                      <a:r>
                        <a:rPr lang="ko-KR" altLang="en-US" sz="1700" dirty="0" err="1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행병합</a:t>
                      </a:r>
                      <a:r>
                        <a:rPr lang="en-US" altLang="ko-KR" sz="1700" dirty="0">
                          <a:solidFill>
                            <a:srgbClr val="C00000"/>
                          </a:solidFill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.csv</a:t>
                      </a:r>
                      <a:endParaRPr lang="ko-KR" altLang="en-US" sz="1700" dirty="0">
                        <a:solidFill>
                          <a:srgbClr val="C00000"/>
                        </a:solidFill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16240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27963F-3678-4932-B807-AC9F28D94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450419"/>
              </p:ext>
            </p:extLst>
          </p:nvPr>
        </p:nvGraphicFramePr>
        <p:xfrm>
          <a:off x="8705229" y="997765"/>
          <a:ext cx="2575491" cy="172025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60925">
                  <a:extLst>
                    <a:ext uri="{9D8B030D-6E8A-4147-A177-3AD203B41FA5}">
                      <a16:colId xmlns:a16="http://schemas.microsoft.com/office/drawing/2014/main" val="3644082480"/>
                    </a:ext>
                  </a:extLst>
                </a:gridCol>
                <a:gridCol w="1314566">
                  <a:extLst>
                    <a:ext uri="{9D8B030D-6E8A-4147-A177-3AD203B41FA5}">
                      <a16:colId xmlns:a16="http://schemas.microsoft.com/office/drawing/2014/main" val="1707429052"/>
                    </a:ext>
                  </a:extLst>
                </a:gridCol>
              </a:tblGrid>
              <a:tr h="3506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Latitude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Longitude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32580"/>
                  </a:ext>
                </a:extLst>
              </a:tr>
              <a:tr h="472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37.4418617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126.9653131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302587"/>
                  </a:ext>
                </a:extLst>
              </a:tr>
              <a:tr h="5462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37.4364611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127.024139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401619"/>
                  </a:ext>
                </a:extLst>
              </a:tr>
              <a:tr h="351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⋮</a:t>
                      </a:r>
                      <a:endParaRPr lang="ko-KR" altLang="en-US" sz="1500" b="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⋮</a:t>
                      </a:r>
                      <a:endParaRPr lang="ko-KR" altLang="en-US" sz="1500" b="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26163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44D835B0-6128-4F34-A848-2D74E97E9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14721"/>
              </p:ext>
            </p:extLst>
          </p:nvPr>
        </p:nvGraphicFramePr>
        <p:xfrm>
          <a:off x="8895835" y="2979204"/>
          <a:ext cx="2359460" cy="182183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17773">
                  <a:extLst>
                    <a:ext uri="{9D8B030D-6E8A-4147-A177-3AD203B41FA5}">
                      <a16:colId xmlns:a16="http://schemas.microsoft.com/office/drawing/2014/main" val="3644082480"/>
                    </a:ext>
                  </a:extLst>
                </a:gridCol>
                <a:gridCol w="1141687">
                  <a:extLst>
                    <a:ext uri="{9D8B030D-6E8A-4147-A177-3AD203B41FA5}">
                      <a16:colId xmlns:a16="http://schemas.microsoft.com/office/drawing/2014/main" val="1707429052"/>
                    </a:ext>
                  </a:extLst>
                </a:gridCol>
              </a:tblGrid>
              <a:tr h="305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Latitude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Longitude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32580"/>
                  </a:ext>
                </a:extLst>
              </a:tr>
              <a:tr h="524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126.390832170546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33.2381946440495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302587"/>
                  </a:ext>
                </a:extLst>
              </a:tr>
              <a:tr h="580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126.390833449465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33.2446795669694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401619"/>
                  </a:ext>
                </a:extLst>
              </a:tr>
              <a:tr h="373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⋮</a:t>
                      </a:r>
                      <a:endParaRPr lang="ko-KR" altLang="en-US" sz="1800" b="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⋮</a:t>
                      </a:r>
                      <a:endParaRPr lang="ko-KR" altLang="en-US" sz="1800" b="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2616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9D33BA3-0EDE-4681-963B-2F203FBB6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83586"/>
              </p:ext>
            </p:extLst>
          </p:nvPr>
        </p:nvGraphicFramePr>
        <p:xfrm>
          <a:off x="119171" y="5312664"/>
          <a:ext cx="11254720" cy="14173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62740">
                  <a:extLst>
                    <a:ext uri="{9D8B030D-6E8A-4147-A177-3AD203B41FA5}">
                      <a16:colId xmlns:a16="http://schemas.microsoft.com/office/drawing/2014/main" val="607711104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602585922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2757476617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888922097"/>
                    </a:ext>
                  </a:extLst>
                </a:gridCol>
                <a:gridCol w="3816530">
                  <a:extLst>
                    <a:ext uri="{9D8B030D-6E8A-4147-A177-3AD203B41FA5}">
                      <a16:colId xmlns:a16="http://schemas.microsoft.com/office/drawing/2014/main" val="2690016420"/>
                    </a:ext>
                  </a:extLst>
                </a:gridCol>
                <a:gridCol w="1008140">
                  <a:extLst>
                    <a:ext uri="{9D8B030D-6E8A-4147-A177-3AD203B41FA5}">
                      <a16:colId xmlns:a16="http://schemas.microsoft.com/office/drawing/2014/main" val="126114863"/>
                    </a:ext>
                  </a:extLst>
                </a:gridCol>
                <a:gridCol w="1152160">
                  <a:extLst>
                    <a:ext uri="{9D8B030D-6E8A-4147-A177-3AD203B41FA5}">
                      <a16:colId xmlns:a16="http://schemas.microsoft.com/office/drawing/2014/main" val="3763019689"/>
                    </a:ext>
                  </a:extLst>
                </a:gridCol>
                <a:gridCol w="1090730">
                  <a:extLst>
                    <a:ext uri="{9D8B030D-6E8A-4147-A177-3AD203B41FA5}">
                      <a16:colId xmlns:a16="http://schemas.microsoft.com/office/drawing/2014/main" val="577248744"/>
                    </a:ext>
                  </a:extLst>
                </a:gridCol>
              </a:tblGrid>
              <a:tr h="223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정보명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X_COORD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Y_COORD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Latitude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Longitude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weekday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32202"/>
                  </a:ext>
                </a:extLst>
              </a:tr>
              <a:tr h="383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자라섬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1001783.991787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1979029.147389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경기도 가평군 </a:t>
                      </a:r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가평읍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자라섬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가평읍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37.81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127.52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32.77333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381858"/>
                  </a:ext>
                </a:extLst>
              </a:tr>
              <a:tr h="383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가평 현충탑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1001133.991787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1979829.147389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기념탑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경기도 가평군 </a:t>
                      </a:r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가평읍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호반로</a:t>
                      </a:r>
                      <a:r>
                        <a:rPr lang="ko-KR" alt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2540 (</a:t>
                      </a:r>
                      <a:r>
                        <a:rPr lang="ko-KR" alt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가평읍</a:t>
                      </a:r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37.81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127.51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161.62</a:t>
                      </a:r>
                      <a:endParaRPr lang="ko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22959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9D57B4-6421-412F-9A9D-F6690228ADB8}"/>
              </a:ext>
            </a:extLst>
          </p:cNvPr>
          <p:cNvSpPr txBox="1"/>
          <p:nvPr/>
        </p:nvSpPr>
        <p:spPr>
          <a:xfrm>
            <a:off x="7051931" y="104965"/>
            <a:ext cx="331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주소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기반 위도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경도 추출</a:t>
            </a:r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C56CBA35-9C13-4DBC-A292-1DEE8E2E9545}"/>
              </a:ext>
            </a:extLst>
          </p:cNvPr>
          <p:cNvSpPr/>
          <p:nvPr/>
        </p:nvSpPr>
        <p:spPr>
          <a:xfrm>
            <a:off x="8328310" y="1824191"/>
            <a:ext cx="360050" cy="360050"/>
          </a:xfrm>
          <a:prstGeom prst="mathPlus">
            <a:avLst>
              <a:gd name="adj1" fmla="val 604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더하기 기호 35">
            <a:extLst>
              <a:ext uri="{FF2B5EF4-FFF2-40B4-BE49-F238E27FC236}">
                <a16:creationId xmlns:a16="http://schemas.microsoft.com/office/drawing/2014/main" id="{28C384E9-6AF6-4C25-8C31-99892E208835}"/>
              </a:ext>
            </a:extLst>
          </p:cNvPr>
          <p:cNvSpPr/>
          <p:nvPr/>
        </p:nvSpPr>
        <p:spPr>
          <a:xfrm>
            <a:off x="7824240" y="3789199"/>
            <a:ext cx="360050" cy="360050"/>
          </a:xfrm>
          <a:prstGeom prst="mathPlus">
            <a:avLst>
              <a:gd name="adj1" fmla="val 604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895B8C-C5BA-4D59-A47B-5715F3B66445}"/>
              </a:ext>
            </a:extLst>
          </p:cNvPr>
          <p:cNvSpPr txBox="1"/>
          <p:nvPr/>
        </p:nvSpPr>
        <p:spPr>
          <a:xfrm>
            <a:off x="7024982" y="508559"/>
            <a:ext cx="284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With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Google geocode</a:t>
            </a:r>
            <a:endParaRPr lang="ko-KR" altLang="en-US" sz="2000" b="1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B3BCD5-2B62-4460-92A2-60DE39DBAE03}"/>
              </a:ext>
            </a:extLst>
          </p:cNvPr>
          <p:cNvSpPr txBox="1"/>
          <p:nvPr/>
        </p:nvSpPr>
        <p:spPr>
          <a:xfrm>
            <a:off x="7032130" y="2925612"/>
            <a:ext cx="1897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X,Y</a:t>
            </a:r>
            <a:r>
              <a:rPr lang="ko-KR" altLang="en-US" sz="2000" b="1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코드 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기반 </a:t>
            </a:r>
            <a:endParaRPr lang="en-US" altLang="ko-KR" sz="2000" b="1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/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위도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경도 추출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349C71-A740-4154-993D-033D66104EB3}"/>
              </a:ext>
            </a:extLst>
          </p:cNvPr>
          <p:cNvSpPr txBox="1"/>
          <p:nvPr/>
        </p:nvSpPr>
        <p:spPr>
          <a:xfrm>
            <a:off x="7235760" y="4248638"/>
            <a:ext cx="152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With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en-US" altLang="ko-KR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R</a:t>
            </a:r>
            <a:endParaRPr lang="ko-KR" altLang="en-US" sz="2000" b="1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sp>
        <p:nvSpPr>
          <p:cNvPr id="14" name="왼쪽 대괄호 13">
            <a:extLst>
              <a:ext uri="{FF2B5EF4-FFF2-40B4-BE49-F238E27FC236}">
                <a16:creationId xmlns:a16="http://schemas.microsoft.com/office/drawing/2014/main" id="{07A72478-E6C1-459F-B562-F443FF42AD75}"/>
              </a:ext>
            </a:extLst>
          </p:cNvPr>
          <p:cNvSpPr/>
          <p:nvPr/>
        </p:nvSpPr>
        <p:spPr>
          <a:xfrm flipH="1">
            <a:off x="11390760" y="1824190"/>
            <a:ext cx="566800" cy="4341190"/>
          </a:xfrm>
          <a:prstGeom prst="leftBracket">
            <a:avLst>
              <a:gd name="adj" fmla="val 0"/>
            </a:avLst>
          </a:prstGeom>
          <a:ln w="28575">
            <a:solidFill>
              <a:srgbClr val="C00000"/>
            </a:solidFill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5F3A0E-10AF-463D-B75E-6A02781EE240}"/>
              </a:ext>
            </a:extLst>
          </p:cNvPr>
          <p:cNvSpPr txBox="1"/>
          <p:nvPr/>
        </p:nvSpPr>
        <p:spPr>
          <a:xfrm>
            <a:off x="2351480" y="4886754"/>
            <a:ext cx="7309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&lt;</a:t>
            </a:r>
            <a:r>
              <a:rPr lang="ko-KR" altLang="en-US" sz="2200" b="1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위도</a:t>
            </a:r>
            <a:r>
              <a:rPr lang="en-US" altLang="ko-KR" sz="2200" b="1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, </a:t>
            </a:r>
            <a:r>
              <a:rPr lang="ko-KR" altLang="en-US" sz="2200" b="1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경도 기반 최종 데이터셋 병합</a:t>
            </a:r>
            <a:r>
              <a:rPr lang="en-US" altLang="ko-KR" sz="2200" b="1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_final.csv&gt;</a:t>
            </a:r>
            <a:endParaRPr lang="ko-KR" altLang="en-US" sz="2200" b="1" dirty="0">
              <a:solidFill>
                <a:srgbClr val="C00000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4B3AD79-5866-4234-B201-2F39AE928648}"/>
              </a:ext>
            </a:extLst>
          </p:cNvPr>
          <p:cNvCxnSpPr/>
          <p:nvPr/>
        </p:nvCxnSpPr>
        <p:spPr>
          <a:xfrm>
            <a:off x="11373891" y="3789199"/>
            <a:ext cx="58366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37FC46-9577-4101-AA0E-A6F7B239F126}"/>
              </a:ext>
            </a:extLst>
          </p:cNvPr>
          <p:cNvSpPr txBox="1"/>
          <p:nvPr/>
        </p:nvSpPr>
        <p:spPr>
          <a:xfrm>
            <a:off x="-312798" y="37508"/>
            <a:ext cx="6840853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4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여가를 추천 받은 '</a:t>
            </a:r>
            <a:r>
              <a:rPr lang="ko-KR" altLang="en-US" sz="3000" b="1" dirty="0" err="1">
                <a:latin typeface="- 제목4" panose="02000A03000000000000" pitchFamily="2" charset="-127"/>
                <a:ea typeface="- 제목4" panose="02000A03000000000000" pitchFamily="2" charset="-127"/>
              </a:rPr>
              <a:t>나심심</a:t>
            </a:r>
            <a:r>
              <a:rPr lang="ko-KR" altLang="en-US" sz="3000" b="1" dirty="0">
                <a:latin typeface="- 제목4" panose="02000A03000000000000" pitchFamily="2" charset="-127"/>
                <a:ea typeface="- 제목4" panose="02000A03000000000000" pitchFamily="2" charset="-127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4112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36" grpId="0" animBg="1"/>
      <p:bldP spid="38" grpId="0"/>
      <p:bldP spid="39" grpId="0"/>
      <p:bldP spid="40" grpId="0"/>
      <p:bldP spid="14" grpId="0" animBg="1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69000"/>
                </a:srgbClr>
              </a:gs>
              <a:gs pos="97000">
                <a:srgbClr val="00FF52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0FF52">
                  <a:alpha val="39000"/>
                </a:srgbClr>
              </a:gs>
              <a:gs pos="100000">
                <a:srgbClr val="0952D9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b="2130"/>
          <a:stretch>
            <a:fillRect/>
          </a:stretch>
        </p:blipFill>
        <p:spPr>
          <a:xfrm>
            <a:off x="6528054" y="1006885"/>
            <a:ext cx="5127939" cy="39626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3344" y="1006885"/>
            <a:ext cx="5266584" cy="39626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5157216"/>
            <a:ext cx="57955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100" dirty="0">
                <a:highlight>
                  <a:srgbClr val="FFFF00"/>
                </a:highlight>
                <a:latin typeface="DX경필명조B" panose="02010606000101010101" pitchFamily="2" charset="-127"/>
                <a:ea typeface="DX경필명조B" panose="02010606000101010101" pitchFamily="2" charset="-127"/>
              </a:rPr>
              <a:t>배드민턴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에 해당하는 소분류 관광지 중</a:t>
            </a:r>
          </a:p>
          <a:p>
            <a:pPr algn="ctr">
              <a:defRPr lang="ko-KR" altLang="en-US"/>
            </a:pP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  <a:r>
              <a:rPr lang="ko-KR" altLang="en-US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나심심'의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위치 기반 20</a:t>
            </a:r>
            <a:r>
              <a:rPr lang="en-US" altLang="ko-KR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km 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이내 장소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83198" y="5157216"/>
            <a:ext cx="65776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100" dirty="0">
                <a:highlight>
                  <a:srgbClr val="FFFF00"/>
                </a:highlight>
                <a:latin typeface="DX경필명조B" panose="02010606000101010101" pitchFamily="2" charset="-127"/>
                <a:ea typeface="DX경필명조B" panose="02010606000101010101" pitchFamily="2" charset="-127"/>
              </a:rPr>
              <a:t>소풍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에 해당하는 소분류 관광지 중</a:t>
            </a:r>
          </a:p>
          <a:p>
            <a:pPr algn="ctr">
              <a:defRPr lang="ko-KR" altLang="en-US"/>
            </a:pP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  <a:r>
              <a:rPr lang="ko-KR" altLang="en-US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나심심'의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위치 기반 20</a:t>
            </a:r>
            <a:r>
              <a:rPr lang="en-US" altLang="ko-KR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km 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이내 장소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E4092-F271-49AD-B383-4E0C574BDA96}"/>
              </a:ext>
            </a:extLst>
          </p:cNvPr>
          <p:cNvSpPr txBox="1"/>
          <p:nvPr/>
        </p:nvSpPr>
        <p:spPr>
          <a:xfrm>
            <a:off x="-312798" y="37508"/>
            <a:ext cx="6840853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4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여가를 추천 받은 '</a:t>
            </a:r>
            <a:r>
              <a:rPr lang="ko-KR" altLang="en-US" sz="3000" b="1" dirty="0" err="1">
                <a:latin typeface="- 제목4" panose="02000A03000000000000" pitchFamily="2" charset="-127"/>
                <a:ea typeface="- 제목4" panose="02000A03000000000000" pitchFamily="2" charset="-127"/>
              </a:rPr>
              <a:t>나심심</a:t>
            </a:r>
            <a:r>
              <a:rPr lang="ko-KR" altLang="en-US" sz="3000" b="1" dirty="0">
                <a:latin typeface="- 제목4" panose="02000A03000000000000" pitchFamily="2" charset="-127"/>
                <a:ea typeface="- 제목4" panose="02000A03000000000000" pitchFamily="2" charset="-127"/>
              </a:rPr>
              <a:t>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D478D-9CDF-48FF-A073-A3F1AC2CC2B9}"/>
              </a:ext>
            </a:extLst>
          </p:cNvPr>
          <p:cNvSpPr txBox="1"/>
          <p:nvPr/>
        </p:nvSpPr>
        <p:spPr>
          <a:xfrm>
            <a:off x="211114" y="5940614"/>
            <a:ext cx="53000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ko-KR" altLang="en-US"/>
            </a:pP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: </a:t>
            </a:r>
            <a:r>
              <a:rPr lang="ko-KR" altLang="en-US" sz="2100" dirty="0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경희궁공원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</a:t>
            </a:r>
            <a:r>
              <a:rPr lang="en-US" altLang="ko-KR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skt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유동인구 </a:t>
            </a:r>
            <a:r>
              <a:rPr lang="ko-KR" altLang="en-US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적음_</a:t>
            </a:r>
            <a:r>
              <a:rPr lang="ko-KR" altLang="en-US" sz="2100" dirty="0" err="1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한적한</a:t>
            </a:r>
            <a:r>
              <a:rPr lang="ko-KR" altLang="en-US" sz="2100" dirty="0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장소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)</a:t>
            </a:r>
          </a:p>
          <a:p>
            <a:pPr algn="ctr">
              <a:defRPr lang="ko-KR" altLang="en-US"/>
            </a:pPr>
            <a:r>
              <a:rPr lang="ko-KR" altLang="en-US" sz="2100" dirty="0" err="1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현대원서공원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</a:t>
            </a:r>
            <a:r>
              <a:rPr lang="en-US" altLang="ko-KR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skt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유동인구 </a:t>
            </a:r>
            <a:r>
              <a:rPr lang="ko-KR" altLang="en-US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많음_</a:t>
            </a:r>
            <a:r>
              <a:rPr lang="ko-KR" altLang="en-US" sz="2100" dirty="0" err="1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핫</a:t>
            </a:r>
            <a:r>
              <a:rPr lang="ko-KR" altLang="en-US" sz="2100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sz="2100" dirty="0" err="1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플레이스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B88AE0-1290-4122-8ED9-49E4E17BD099}"/>
              </a:ext>
            </a:extLst>
          </p:cNvPr>
          <p:cNvSpPr txBox="1"/>
          <p:nvPr/>
        </p:nvSpPr>
        <p:spPr>
          <a:xfrm>
            <a:off x="6076007" y="5895880"/>
            <a:ext cx="5992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lang="ko-KR" altLang="en-US"/>
            </a:pP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: </a:t>
            </a:r>
            <a:r>
              <a:rPr lang="ko-KR" altLang="en-US" sz="2100" dirty="0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서울대공원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</a:t>
            </a:r>
            <a:r>
              <a:rPr lang="en-US" altLang="ko-KR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skt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유동인구 </a:t>
            </a:r>
            <a:r>
              <a:rPr lang="ko-KR" altLang="en-US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적음_</a:t>
            </a:r>
            <a:r>
              <a:rPr lang="ko-KR" altLang="en-US" sz="2100" dirty="0" err="1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한적한</a:t>
            </a:r>
            <a:r>
              <a:rPr lang="ko-KR" altLang="en-US" sz="2100" dirty="0">
                <a:solidFill>
                  <a:srgbClr val="0070C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장소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)</a:t>
            </a:r>
            <a:endParaRPr lang="en-US" altLang="ko-KR" sz="21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 algn="ctr">
              <a:defRPr lang="ko-KR" altLang="en-US"/>
            </a:pPr>
            <a:r>
              <a:rPr lang="ko-KR" altLang="en-US" sz="2100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종로 청계 관광특구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(</a:t>
            </a:r>
            <a:r>
              <a:rPr lang="en-US" altLang="ko-KR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skt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유동인구 </a:t>
            </a:r>
            <a:r>
              <a:rPr lang="ko-KR" altLang="en-US" sz="21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많음_</a:t>
            </a:r>
            <a:r>
              <a:rPr lang="ko-KR" altLang="en-US" sz="2100" dirty="0" err="1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핫</a:t>
            </a:r>
            <a:r>
              <a:rPr lang="ko-KR" altLang="en-US" sz="2100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sz="2100" dirty="0" err="1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플레이스</a:t>
            </a:r>
            <a:r>
              <a:rPr lang="ko-KR" altLang="en-US" sz="21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69000"/>
                </a:srgbClr>
              </a:gs>
              <a:gs pos="97000">
                <a:srgbClr val="00FF52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0FF52">
                  <a:alpha val="39000"/>
                </a:srgbClr>
              </a:gs>
              <a:gs pos="100000">
                <a:srgbClr val="0952D9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090146" y="3823716"/>
          <a:ext cx="3456432" cy="2773680"/>
        </p:xfrm>
        <a:graphic>
          <a:graphicData uri="http://schemas.openxmlformats.org/drawingml/2006/table">
            <a:tbl>
              <a:tblPr firstRow="1" bandRow="1">
                <a:tableStyleId>{F77BBAD0-2FD1-4BB3-BED5-B7D4590D3504}</a:tableStyleId>
              </a:tblPr>
              <a:tblGrid>
                <a:gridCol w="1371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4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79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요리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레시피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0.598859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집밥</a:t>
                      </a:r>
                      <a:endParaRPr lang="ko-KR" altLang="en-US" sz="20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0.576856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혼밥</a:t>
                      </a:r>
                      <a:endParaRPr lang="ko-KR" altLang="en-US" sz="2000" dirty="0">
                        <a:latin typeface="DX경필명조B" panose="02010606000101010101" pitchFamily="2" charset="-127"/>
                        <a:ea typeface="DX경필명조B" panose="02010606000101010101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0.536327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한식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0.536327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파스타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0.531388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맛집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0.510634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968234" y="3823716"/>
          <a:ext cx="3672459" cy="2773680"/>
        </p:xfrm>
        <a:graphic>
          <a:graphicData uri="http://schemas.openxmlformats.org/drawingml/2006/table">
            <a:tbl>
              <a:tblPr firstRow="1" bandRow="1">
                <a:tableStyleId>{4197D153-9C0F-45A4-A76D-B5DC2E27B64C}</a:tableStyleId>
              </a:tblPr>
              <a:tblGrid>
                <a:gridCol w="1656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79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인테리어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주방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0.612487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0.579171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소품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0.557433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벽지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0.528782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셀프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0.512232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핸드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0.0.509036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451865" y="3823716"/>
          <a:ext cx="3265170" cy="2773680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1584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379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연주회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오케스트라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0.753285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합창단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0.731677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피아노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0.654162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국악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0.607291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음악회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0.598020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37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관현악단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0.589291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48125"/>
              </p:ext>
            </p:extLst>
          </p:nvPr>
        </p:nvGraphicFramePr>
        <p:xfrm>
          <a:off x="259619" y="1124712"/>
          <a:ext cx="6378886" cy="2499360"/>
        </p:xfrm>
        <a:graphic>
          <a:graphicData uri="http://schemas.openxmlformats.org/drawingml/2006/table">
            <a:tbl>
              <a:tblPr firstRow="1" bandRow="1">
                <a:tableStyleId>{58434622-EB23-4116-B64D-77ABC2444493}</a:tableStyleId>
              </a:tblPr>
              <a:tblGrid>
                <a:gridCol w="1155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68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Leisure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Corpus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1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인테리어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셀프로 </a:t>
                      </a:r>
                      <a:r>
                        <a:rPr lang="ko-KR" altLang="en-US" sz="20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꾸민것에</a:t>
                      </a: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대해 포스팅 해보고자 한다. 식물은 어디에 놔도 잘 어울리는 인테리어...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73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인테리어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우리집 거실 화장실 주방 인테리어에 이어 화장실 인테리어 </a:t>
                      </a:r>
                      <a:r>
                        <a:rPr lang="ko-KR" altLang="en-US" sz="20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계획시</a:t>
                      </a: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고려했던 점들에 대해...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73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인테리어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안녕하세요. </a:t>
                      </a:r>
                      <a:r>
                        <a:rPr lang="ko-KR" altLang="en-US" sz="20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프로독학러</a:t>
                      </a: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입니다. 평소 </a:t>
                      </a:r>
                      <a:r>
                        <a:rPr lang="ko-KR" altLang="en-US" sz="20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프로독학러는</a:t>
                      </a: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 셀프 인테리어에도 관심이 많아 페인트...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7327152" y="1099185"/>
          <a:ext cx="4570130" cy="2499360"/>
        </p:xfrm>
        <a:graphic>
          <a:graphicData uri="http://schemas.openxmlformats.org/drawingml/2006/table">
            <a:tbl>
              <a:tblPr firstRow="1" bandRow="1">
                <a:tableStyleId>{58434622-EB23-4116-B64D-77ABC2444493}</a:tableStyleId>
              </a:tblPr>
              <a:tblGrid>
                <a:gridCol w="1331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Leisure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인테리어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셀프,포스팅,식물,인테리어,소품,나</a:t>
                      </a: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,...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인테리어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우리,집,거실,화장실,주방,인테리어,계획</a:t>
                      </a: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인테리어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2000" dirty="0" err="1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선풍기,벽,캡틴,방패,선풍기,인테리어,효과</a:t>
                      </a:r>
                      <a:r>
                        <a:rPr lang="ko-KR" altLang="en-US" sz="2000" dirty="0">
                          <a:latin typeface="DX경필명조B" panose="02010606000101010101" pitchFamily="2" charset="-127"/>
                          <a:ea typeface="DX경필명조B" panose="02010606000101010101" pitchFamily="2" charset="-127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6638506" y="1268730"/>
            <a:ext cx="715826" cy="0"/>
          </a:xfrm>
          <a:prstGeom prst="straightConnector1">
            <a:avLst/>
          </a:prstGeom>
          <a:ln w="19050" algn="ctr">
            <a:solidFill>
              <a:schemeClr val="bg1">
                <a:lumMod val="1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6279" y="1412720"/>
            <a:ext cx="347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highlight>
                  <a:srgbClr val="FFFF00"/>
                </a:highlight>
                <a:latin typeface="DX경필명조B" panose="02010606000101010101" pitchFamily="2" charset="-127"/>
                <a:ea typeface="DX경필명조B" panose="02010606000101010101" pitchFamily="2" charset="-127"/>
              </a:rPr>
              <a:t>명사 </a:t>
            </a:r>
          </a:p>
          <a:p>
            <a:pPr>
              <a:defRPr lang="ko-KR" altLang="en-US"/>
            </a:pPr>
            <a:r>
              <a:rPr lang="ko-KR" altLang="en-US" b="1" dirty="0">
                <a:highlight>
                  <a:srgbClr val="FFFF00"/>
                </a:highlight>
                <a:latin typeface="DX경필명조B" panose="02010606000101010101" pitchFamily="2" charset="-127"/>
                <a:ea typeface="DX경필명조B" panose="02010606000101010101" pitchFamily="2" charset="-127"/>
              </a:rPr>
              <a:t>추출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BB5A5E-5EF3-41CD-84FD-B38AF0243BB3}"/>
              </a:ext>
            </a:extLst>
          </p:cNvPr>
          <p:cNvSpPr txBox="1"/>
          <p:nvPr/>
        </p:nvSpPr>
        <p:spPr>
          <a:xfrm>
            <a:off x="-312798" y="37508"/>
            <a:ext cx="6840853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4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여가를 추천 받은 '</a:t>
            </a:r>
            <a:r>
              <a:rPr lang="ko-KR" altLang="en-US" sz="3000" b="1" dirty="0" err="1">
                <a:latin typeface="- 제목4" panose="02000A03000000000000" pitchFamily="2" charset="-127"/>
                <a:ea typeface="- 제목4" panose="02000A03000000000000" pitchFamily="2" charset="-127"/>
              </a:rPr>
              <a:t>나심심</a:t>
            </a:r>
            <a:r>
              <a:rPr lang="ko-KR" altLang="en-US" sz="3000" b="1" dirty="0">
                <a:latin typeface="- 제목4" panose="02000A03000000000000" pitchFamily="2" charset="-127"/>
                <a:ea typeface="- 제목4" panose="02000A03000000000000" pitchFamily="2" charset="-127"/>
              </a:rPr>
              <a:t>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E856E-5E7B-464A-8CE8-61C9B7FD5223}"/>
              </a:ext>
            </a:extLst>
          </p:cNvPr>
          <p:cNvSpPr txBox="1"/>
          <p:nvPr/>
        </p:nvSpPr>
        <p:spPr>
          <a:xfrm>
            <a:off x="4910266" y="1132978"/>
            <a:ext cx="172824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01_Crowlling</a:t>
            </a:r>
            <a:endParaRPr lang="ko-KR" altLang="en-US" dirty="0">
              <a:solidFill>
                <a:schemeClr val="bg1"/>
              </a:solidFill>
              <a:latin typeface="- 제목4" panose="02000A03000000000000" pitchFamily="2" charset="-127"/>
              <a:ea typeface="- 제목4" panose="02000A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E599B2-79E9-44F3-A7CD-9596A8502E6D}"/>
              </a:ext>
            </a:extLst>
          </p:cNvPr>
          <p:cNvSpPr txBox="1"/>
          <p:nvPr/>
        </p:nvSpPr>
        <p:spPr>
          <a:xfrm>
            <a:off x="10056550" y="1115398"/>
            <a:ext cx="184073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02_Tokenizing</a:t>
            </a:r>
            <a:endParaRPr lang="ko-KR" altLang="en-US" dirty="0">
              <a:solidFill>
                <a:schemeClr val="bg1"/>
              </a:solidFill>
              <a:latin typeface="- 제목4" panose="02000A03000000000000" pitchFamily="2" charset="-127"/>
              <a:ea typeface="- 제목4" panose="02000A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D3048-21B2-4496-8329-CE5FB87A2C0F}"/>
              </a:ext>
            </a:extLst>
          </p:cNvPr>
          <p:cNvSpPr txBox="1"/>
          <p:nvPr/>
        </p:nvSpPr>
        <p:spPr>
          <a:xfrm>
            <a:off x="1847410" y="3829703"/>
            <a:ext cx="1869625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03_Embedding</a:t>
            </a:r>
            <a:endParaRPr lang="ko-KR" altLang="en-US" dirty="0">
              <a:solidFill>
                <a:schemeClr val="bg1"/>
              </a:solidFill>
              <a:latin typeface="- 제목4" panose="02000A03000000000000" pitchFamily="2" charset="-127"/>
              <a:ea typeface="- 제목4" panose="02000A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D4E50-F324-49FB-82AB-F78BD43648AD}"/>
              </a:ext>
            </a:extLst>
          </p:cNvPr>
          <p:cNvSpPr txBox="1"/>
          <p:nvPr/>
        </p:nvSpPr>
        <p:spPr>
          <a:xfrm>
            <a:off x="5676953" y="3830151"/>
            <a:ext cx="186962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03_Embedding</a:t>
            </a:r>
            <a:endParaRPr lang="ko-KR" altLang="en-US" dirty="0">
              <a:solidFill>
                <a:schemeClr val="bg1"/>
              </a:solidFill>
              <a:latin typeface="- 제목4" panose="02000A03000000000000" pitchFamily="2" charset="-127"/>
              <a:ea typeface="- 제목4" panose="02000A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8FD673-63B3-4B4C-81B3-A468E8A6222E}"/>
              </a:ext>
            </a:extLst>
          </p:cNvPr>
          <p:cNvSpPr txBox="1"/>
          <p:nvPr/>
        </p:nvSpPr>
        <p:spPr>
          <a:xfrm>
            <a:off x="9771068" y="3830151"/>
            <a:ext cx="1869625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03_Embedding</a:t>
            </a:r>
            <a:endParaRPr lang="ko-KR" altLang="en-US" dirty="0">
              <a:solidFill>
                <a:schemeClr val="bg1"/>
              </a:solidFill>
              <a:latin typeface="- 제목4" panose="02000A03000000000000" pitchFamily="2" charset="-127"/>
              <a:ea typeface="- 제목4" panose="02000A03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6" grpId="0" animBg="1"/>
      <p:bldP spid="17" grpId="0" animBg="1"/>
      <p:bldP spid="18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287649" y="1174432"/>
            <a:ext cx="8641080" cy="4196767"/>
          </a:xfrm>
          <a:prstGeom prst="rect">
            <a:avLst/>
          </a:prstGeom>
          <a:solidFill>
            <a:schemeClr val="bg1">
              <a:lumMod val="1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4F53BF-7C3B-41BE-9B86-629FDA5DCA0C}"/>
              </a:ext>
            </a:extLst>
          </p:cNvPr>
          <p:cNvSpPr/>
          <p:nvPr/>
        </p:nvSpPr>
        <p:spPr>
          <a:xfrm>
            <a:off x="3527788" y="2144981"/>
            <a:ext cx="8256924" cy="2994330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FFA500">
                  <a:alpha val="42000"/>
                </a:srgbClr>
              </a:gs>
              <a:gs pos="100000">
                <a:srgbClr val="AC00FF">
                  <a:alpha val="44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FFA500">
                  <a:alpha val="69000"/>
                </a:srgbClr>
              </a:gs>
              <a:gs pos="98000">
                <a:srgbClr val="AC00FF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-312795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5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의 다양한 서비스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2130" t="2250" r="14150" b="3230"/>
          <a:stretch>
            <a:fillRect/>
          </a:stretch>
        </p:blipFill>
        <p:spPr>
          <a:xfrm>
            <a:off x="106038" y="1000444"/>
            <a:ext cx="2993376" cy="56887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06583" y="1902550"/>
            <a:ext cx="2232000" cy="3924000"/>
          </a:xfrm>
          <a:prstGeom prst="rect">
            <a:avLst/>
          </a:prstGeom>
          <a:gradFill flip="xy" rotWithShape="1">
            <a:gsLst>
              <a:gs pos="0">
                <a:srgbClr val="B949EE">
                  <a:alpha val="68000"/>
                </a:srgbClr>
              </a:gs>
              <a:gs pos="99000">
                <a:srgbClr val="FFA500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4700" y="2455383"/>
            <a:ext cx="2116053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600" dirty="0">
                <a:solidFill>
                  <a:schemeClr val="tx1"/>
                </a:solidFill>
                <a:latin typeface="DX시인과나"/>
                <a:ea typeface="DX시인과나"/>
              </a:rPr>
              <a:t>월   </a:t>
            </a:r>
            <a:r>
              <a:rPr lang="en-US" altLang="ko-KR" sz="2600" dirty="0">
                <a:solidFill>
                  <a:srgbClr val="5200FF"/>
                </a:solidFill>
                <a:latin typeface="DX시인과나"/>
                <a:ea typeface="DX시인과나"/>
              </a:rPr>
              <a:t>clear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6301" y="2055774"/>
            <a:ext cx="2054452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이번주 달성 완료!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87649" y="1174432"/>
            <a:ext cx="8641080" cy="4201321"/>
          </a:xfrm>
          <a:prstGeom prst="rect">
            <a:avLst/>
          </a:prstGeom>
          <a:gradFill flip="xy" rotWithShape="1">
            <a:gsLst>
              <a:gs pos="0">
                <a:srgbClr val="B949EE">
                  <a:alpha val="68000"/>
                </a:srgbClr>
              </a:gs>
              <a:gs pos="99000">
                <a:srgbClr val="FFA500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27788" y="1509420"/>
            <a:ext cx="8256924" cy="553998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   </a:t>
            </a:r>
            <a:endParaRPr lang="ko-KR" altLang="en-US" sz="3000" b="1" dirty="0">
              <a:solidFill>
                <a:schemeClr val="bg1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PaintBrus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3626358" y="2282700"/>
            <a:ext cx="1173480" cy="15621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7">
                    <hd:imgEffect xmlns:hd="http://schemas.haansoft.com/office/drawingml/8.0">
                      <hd:artEffectPaintBrus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5015865" y="2238324"/>
            <a:ext cx="1224434" cy="1921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9">
                    <hd:imgEffect xmlns:hd="http://schemas.haansoft.com/office/drawingml/8.0">
                      <hd:artEffectPaintBrus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6672072" y="2238324"/>
            <a:ext cx="1447800" cy="19126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11">
                    <hd:imgEffect xmlns:hd="http://schemas.haansoft.com/office/drawingml/8.0">
                      <hd:artEffectMarker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8472297" y="2261946"/>
            <a:ext cx="1540764" cy="15828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2"/>
          <a:srcRect l="17260"/>
          <a:stretch>
            <a:fillRect/>
          </a:stretch>
        </p:blipFill>
        <p:spPr>
          <a:xfrm>
            <a:off x="10272522" y="2166315"/>
            <a:ext cx="1368171" cy="20650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75685" y="4796790"/>
            <a:ext cx="1317498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★★★★☆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15865" y="4796790"/>
            <a:ext cx="1368171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★★★★★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44081" y="4796790"/>
            <a:ext cx="1368171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★★★★★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4306" y="4796790"/>
            <a:ext cx="1368171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★★★★☆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44531" y="4796790"/>
            <a:ext cx="1368171" cy="3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/>
              <a:t>★★★★☆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75685" y="3911724"/>
            <a:ext cx="1317498" cy="90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DX시인과나"/>
                <a:ea typeface="DX시인과나"/>
              </a:rPr>
              <a:t>오랜만에 요리 해보니…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94529" y="4149090"/>
            <a:ext cx="1461516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DX시인과나"/>
                <a:ea typeface="DX시인과나"/>
              </a:rPr>
              <a:t>예상 외로 </a:t>
            </a:r>
          </a:p>
          <a:p>
            <a:pPr>
              <a:defRPr lang="ko-KR" altLang="en-US"/>
            </a:pPr>
            <a:r>
              <a:rPr lang="ko-KR" altLang="en-US">
                <a:latin typeface="DX시인과나"/>
                <a:ea typeface="DX시인과나"/>
              </a:rPr>
              <a:t>화분이 괜찮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00063" y="4149088"/>
            <a:ext cx="1584198" cy="64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DX시인과나"/>
                <a:ea typeface="DX시인과나"/>
              </a:rPr>
              <a:t>너무 좋았던 </a:t>
            </a:r>
          </a:p>
          <a:p>
            <a:pPr>
              <a:defRPr lang="ko-KR" altLang="en-US"/>
            </a:pPr>
            <a:r>
              <a:rPr lang="ko-KR" altLang="en-US">
                <a:latin typeface="DX시인과나"/>
                <a:ea typeface="DX시인과나"/>
              </a:rPr>
              <a:t>피아노 연주회!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400288" y="3938794"/>
            <a:ext cx="1540764" cy="642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 err="1">
                <a:latin typeface="DX시인과나"/>
                <a:ea typeface="DX시인과나"/>
              </a:rPr>
              <a:t>친구랑</a:t>
            </a:r>
            <a:r>
              <a:rPr lang="ko-KR" altLang="en-US" dirty="0">
                <a:latin typeface="DX시인과나"/>
                <a:ea typeface="DX시인과나"/>
              </a:rPr>
              <a:t> 같이 </a:t>
            </a:r>
            <a:r>
              <a:rPr lang="ko-KR" altLang="en-US" dirty="0" err="1">
                <a:latin typeface="DX시인과나"/>
                <a:ea typeface="DX시인과나"/>
              </a:rPr>
              <a:t>운동해본지</a:t>
            </a:r>
            <a:r>
              <a:rPr lang="ko-KR" altLang="en-US" dirty="0">
                <a:latin typeface="DX시인과나"/>
                <a:ea typeface="DX시인과나"/>
              </a:rPr>
              <a:t> …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72522" y="4231385"/>
            <a:ext cx="1540764" cy="643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DX시인과나"/>
                <a:ea typeface="DX시인과나"/>
              </a:rPr>
              <a:t>사람도 별로 없고 </a:t>
            </a:r>
            <a:r>
              <a:rPr lang="ko-KR" altLang="en-US" dirty="0" err="1">
                <a:latin typeface="DX시인과나"/>
                <a:ea typeface="DX시인과나"/>
              </a:rPr>
              <a:t>낫벧ㅎㅎ</a:t>
            </a:r>
            <a:endParaRPr lang="ko-KR" altLang="en-US" dirty="0">
              <a:latin typeface="DX시인과나"/>
              <a:ea typeface="DX시인과나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38583" y="6165342"/>
            <a:ext cx="1495850" cy="0"/>
          </a:xfrm>
          <a:prstGeom prst="line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>
            <a:off x="3839639" y="5770548"/>
            <a:ext cx="789588" cy="0"/>
          </a:xfrm>
          <a:prstGeom prst="straightConnector1">
            <a:avLst/>
          </a:prstGeom>
          <a:ln w="19050" algn="ctr">
            <a:solidFill>
              <a:schemeClr val="bg1">
                <a:lumMod val="1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63690" y="5869231"/>
            <a:ext cx="791853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하루에 한 </a:t>
            </a:r>
            <a:r>
              <a:rPr lang="ko-KR" altLang="en-US" sz="2300" dirty="0" err="1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가지씩</a:t>
            </a: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여가 활동 달성</a:t>
            </a:r>
          </a:p>
          <a:p>
            <a:pPr algn="ctr">
              <a:defRPr lang="ko-KR" altLang="en-US"/>
            </a:pP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달성 시 </a:t>
            </a:r>
            <a:r>
              <a:rPr lang="en-US" altLang="ko-KR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clear</a:t>
            </a: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에 체크하고 </a:t>
            </a:r>
            <a:r>
              <a:rPr lang="ko-KR" altLang="en-US" sz="23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인증샷과 </a:t>
            </a:r>
            <a:r>
              <a:rPr lang="ko-KR" altLang="en-US" sz="2300" dirty="0" err="1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메모+별점</a:t>
            </a:r>
            <a:r>
              <a:rPr lang="ko-KR" altLang="en-US" sz="23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을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남길 수 있다.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25F-B1C9-41B4-BD50-766D8FC84894}"/>
              </a:ext>
            </a:extLst>
          </p:cNvPr>
          <p:cNvSpPr txBox="1"/>
          <p:nvPr/>
        </p:nvSpPr>
        <p:spPr>
          <a:xfrm>
            <a:off x="3626358" y="1509420"/>
            <a:ext cx="1173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9FAF50-1CEC-4A96-B9D5-6D05E5C89F8E}"/>
              </a:ext>
            </a:extLst>
          </p:cNvPr>
          <p:cNvSpPr txBox="1"/>
          <p:nvPr/>
        </p:nvSpPr>
        <p:spPr>
          <a:xfrm>
            <a:off x="5104998" y="1506812"/>
            <a:ext cx="1173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C98ECA-0CB5-48FF-A21F-6257D37E2BD1}"/>
              </a:ext>
            </a:extLst>
          </p:cNvPr>
          <p:cNvSpPr txBox="1"/>
          <p:nvPr/>
        </p:nvSpPr>
        <p:spPr>
          <a:xfrm>
            <a:off x="6805422" y="1509420"/>
            <a:ext cx="1173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D599FE-5176-4EA4-A1FD-EF1B4CC683AB}"/>
              </a:ext>
            </a:extLst>
          </p:cNvPr>
          <p:cNvSpPr txBox="1"/>
          <p:nvPr/>
        </p:nvSpPr>
        <p:spPr>
          <a:xfrm>
            <a:off x="8655939" y="1509420"/>
            <a:ext cx="1173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CEDB1E-3140-4B84-80B8-9572593DAB32}"/>
              </a:ext>
            </a:extLst>
          </p:cNvPr>
          <p:cNvSpPr txBox="1"/>
          <p:nvPr/>
        </p:nvSpPr>
        <p:spPr>
          <a:xfrm>
            <a:off x="10351285" y="1509420"/>
            <a:ext cx="1173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14DB65-D7B4-43D4-BD20-B0BA3FC52EE6}"/>
              </a:ext>
            </a:extLst>
          </p:cNvPr>
          <p:cNvSpPr txBox="1"/>
          <p:nvPr/>
        </p:nvSpPr>
        <p:spPr>
          <a:xfrm>
            <a:off x="544700" y="3045360"/>
            <a:ext cx="2116053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600" dirty="0">
                <a:solidFill>
                  <a:schemeClr val="tx1"/>
                </a:solidFill>
                <a:latin typeface="DX시인과나"/>
                <a:ea typeface="DX시인과나"/>
              </a:rPr>
              <a:t>화   </a:t>
            </a:r>
            <a:r>
              <a:rPr lang="en-US" altLang="ko-KR" sz="2600" dirty="0">
                <a:solidFill>
                  <a:srgbClr val="5200FF"/>
                </a:solidFill>
                <a:latin typeface="DX시인과나"/>
                <a:ea typeface="DX시인과나"/>
              </a:rPr>
              <a:t>clear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62E8D2-31FF-4B01-B0B7-7560C2245A12}"/>
              </a:ext>
            </a:extLst>
          </p:cNvPr>
          <p:cNvSpPr txBox="1"/>
          <p:nvPr/>
        </p:nvSpPr>
        <p:spPr>
          <a:xfrm>
            <a:off x="544700" y="3642146"/>
            <a:ext cx="2116053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600" dirty="0">
                <a:solidFill>
                  <a:schemeClr val="tx1"/>
                </a:solidFill>
                <a:latin typeface="DX시인과나"/>
                <a:ea typeface="DX시인과나"/>
              </a:rPr>
              <a:t>수   </a:t>
            </a:r>
            <a:r>
              <a:rPr lang="en-US" altLang="ko-KR" sz="2600" dirty="0">
                <a:solidFill>
                  <a:srgbClr val="5200FF"/>
                </a:solidFill>
                <a:latin typeface="DX시인과나"/>
                <a:ea typeface="DX시인과나"/>
              </a:rPr>
              <a:t>clear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28C11A-95BA-4B69-BF78-C7A23BAFF573}"/>
              </a:ext>
            </a:extLst>
          </p:cNvPr>
          <p:cNvSpPr txBox="1"/>
          <p:nvPr/>
        </p:nvSpPr>
        <p:spPr>
          <a:xfrm>
            <a:off x="544700" y="4261384"/>
            <a:ext cx="2116053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600" dirty="0">
                <a:solidFill>
                  <a:schemeClr val="tx1"/>
                </a:solidFill>
                <a:latin typeface="DX시인과나"/>
                <a:ea typeface="DX시인과나"/>
              </a:rPr>
              <a:t>목   </a:t>
            </a:r>
            <a:r>
              <a:rPr lang="en-US" altLang="ko-KR" sz="2600" dirty="0">
                <a:solidFill>
                  <a:srgbClr val="5200FF"/>
                </a:solidFill>
                <a:latin typeface="DX시인과나"/>
                <a:ea typeface="DX시인과나"/>
              </a:rPr>
              <a:t>clear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DE4755-AADE-496F-BEEE-18A695F5EE5B}"/>
              </a:ext>
            </a:extLst>
          </p:cNvPr>
          <p:cNvSpPr txBox="1"/>
          <p:nvPr/>
        </p:nvSpPr>
        <p:spPr>
          <a:xfrm>
            <a:off x="544700" y="4885780"/>
            <a:ext cx="2116053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2600" dirty="0">
                <a:solidFill>
                  <a:schemeClr val="tx1"/>
                </a:solidFill>
                <a:latin typeface="DX시인과나"/>
                <a:ea typeface="DX시인과나"/>
              </a:rPr>
              <a:t>금   </a:t>
            </a:r>
            <a:r>
              <a:rPr lang="en-US" altLang="ko-KR" sz="2600" dirty="0">
                <a:solidFill>
                  <a:srgbClr val="5200FF"/>
                </a:solidFill>
                <a:latin typeface="DX시인과나"/>
                <a:ea typeface="DX시인과나"/>
              </a:rPr>
              <a:t>clear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7" grpId="0"/>
      <p:bldP spid="28" grpId="0"/>
      <p:bldP spid="29" grpId="0"/>
      <p:bldP spid="30" grpId="0"/>
      <p:bldP spid="34" grpId="0"/>
      <p:bldP spid="35" grpId="0"/>
      <p:bldP spid="36" grpId="0"/>
      <p:bldP spid="37" grpId="0"/>
      <p:bldP spid="38" grpId="0"/>
      <p:bldP spid="41" grpId="0"/>
      <p:bldP spid="4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FFA500">
                  <a:alpha val="42000"/>
                </a:srgbClr>
              </a:gs>
              <a:gs pos="100000">
                <a:srgbClr val="AC00FF">
                  <a:alpha val="44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FFA500">
                  <a:alpha val="69000"/>
                </a:srgbClr>
              </a:gs>
              <a:gs pos="98000">
                <a:srgbClr val="AC00FF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직각 삼각형 15"/>
          <p:cNvSpPr/>
          <p:nvPr/>
        </p:nvSpPr>
        <p:spPr>
          <a:xfrm flipH="1">
            <a:off x="10705047" y="5371200"/>
            <a:ext cx="1486800" cy="1486800"/>
          </a:xfrm>
          <a:prstGeom prst="rtTriangle">
            <a:avLst/>
          </a:prstGeom>
          <a:gradFill flip="xy" rotWithShape="1">
            <a:gsLst>
              <a:gs pos="0">
                <a:srgbClr val="AC00FF">
                  <a:alpha val="100000"/>
                </a:srgbClr>
              </a:gs>
              <a:gs pos="100000">
                <a:srgbClr val="FFA500">
                  <a:alpha val="61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7" name="TextBox 16"/>
          <p:cNvSpPr txBox="1"/>
          <p:nvPr/>
        </p:nvSpPr>
        <p:spPr>
          <a:xfrm>
            <a:off x="1043322" y="5109796"/>
            <a:ext cx="1010535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추천하는 </a:t>
            </a:r>
            <a:r>
              <a:rPr lang="ko-KR" altLang="en-US" sz="2300" dirty="0">
                <a:solidFill>
                  <a:srgbClr val="FF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여가에 따라 제공되는 정보 또한 달라진다.</a:t>
            </a:r>
          </a:p>
          <a:p>
            <a:pPr algn="ctr">
              <a:defRPr lang="ko-KR" altLang="en-US"/>
            </a:pP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요리일 경우에는 관련 레시피를, 연주회일 경우에는 근처 문화 시설 정보 및 </a:t>
            </a:r>
          </a:p>
          <a:p>
            <a:pPr algn="ctr">
              <a:defRPr lang="ko-KR" altLang="en-US"/>
            </a:pP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이동 경로 서비스를 제공한다.</a:t>
            </a:r>
          </a:p>
          <a:p>
            <a:pPr algn="ctr">
              <a:defRPr lang="ko-KR" altLang="en-US"/>
            </a:pP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위 예시는 </a:t>
            </a:r>
            <a:r>
              <a:rPr lang="ko-KR" altLang="en-US" sz="2300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  <a:r>
              <a:rPr lang="ko-KR" altLang="en-US" sz="2300" dirty="0" err="1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서울대공원'</a:t>
            </a:r>
            <a:r>
              <a:rPr lang="ko-KR" altLang="en-US" sz="2300" dirty="0" err="1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에서</a:t>
            </a: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sz="2300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  <a:r>
              <a:rPr lang="ko-KR" altLang="en-US" sz="2300" dirty="0" err="1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소풍'</a:t>
            </a:r>
            <a:r>
              <a:rPr lang="ko-KR" altLang="en-US" sz="2300" dirty="0" err="1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일</a:t>
            </a:r>
            <a:r>
              <a:rPr lang="ko-KR" altLang="en-US" sz="2300" dirty="0">
                <a:solidFill>
                  <a:schemeClr val="tx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때 제공하는 </a:t>
            </a:r>
            <a:r>
              <a:rPr lang="ko-KR" altLang="en-US" sz="2300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위치 정보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7640"/>
          <a:stretch>
            <a:fillRect/>
          </a:stretch>
        </p:blipFill>
        <p:spPr>
          <a:xfrm>
            <a:off x="1043322" y="1174432"/>
            <a:ext cx="4848225" cy="37347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8678" y="451056"/>
            <a:ext cx="5022015" cy="4458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043D5F-763F-408C-A00E-BB3F55986428}"/>
              </a:ext>
            </a:extLst>
          </p:cNvPr>
          <p:cNvSpPr txBox="1"/>
          <p:nvPr/>
        </p:nvSpPr>
        <p:spPr>
          <a:xfrm>
            <a:off x="-312795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5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의 다양한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69000"/>
                </a:srgbClr>
              </a:gs>
              <a:gs pos="100000">
                <a:srgbClr val="F52568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" name="직각 삼각형 3"/>
          <p:cNvSpPr/>
          <p:nvPr/>
        </p:nvSpPr>
        <p:spPr>
          <a:xfrm flipH="1">
            <a:off x="10705047" y="5371200"/>
            <a:ext cx="1486800" cy="1486800"/>
          </a:xfrm>
          <a:prstGeom prst="rtTriangle">
            <a:avLst/>
          </a:prstGeom>
          <a:gradFill flip="xy" rotWithShape="1">
            <a:gsLst>
              <a:gs pos="0">
                <a:srgbClr val="F52568">
                  <a:alpha val="100000"/>
                </a:srgbClr>
              </a:gs>
              <a:gs pos="98000">
                <a:srgbClr val="0952D9">
                  <a:alpha val="61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0952D9">
                  <a:alpha val="69000"/>
                </a:srgbClr>
              </a:gs>
              <a:gs pos="100000">
                <a:srgbClr val="F52568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-312795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6</a:t>
            </a: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시사 및 결론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2130" t="2250" r="14150" b="3230"/>
          <a:stretch>
            <a:fillRect/>
          </a:stretch>
        </p:blipFill>
        <p:spPr>
          <a:xfrm>
            <a:off x="599694" y="980694"/>
            <a:ext cx="2993376" cy="568871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83640" y="1882800"/>
            <a:ext cx="2232000" cy="3924000"/>
          </a:xfrm>
          <a:prstGeom prst="rect">
            <a:avLst/>
          </a:prstGeom>
          <a:gradFill flip="xy" rotWithShape="1">
            <a:gsLst>
              <a:gs pos="0">
                <a:srgbClr val="800080">
                  <a:alpha val="68000"/>
                </a:srgbClr>
              </a:gs>
              <a:gs pos="100000">
                <a:srgbClr val="5200FF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11352" y="2348865"/>
            <a:ext cx="2376297" cy="2221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DX시인과나"/>
                <a:ea typeface="DX시인과나"/>
              </a:rPr>
              <a:t>당신을 위한</a:t>
            </a:r>
          </a:p>
          <a:p>
            <a:pPr algn="ctr">
              <a:defRPr lang="ko-KR" altLang="en-US"/>
            </a:pPr>
            <a:endParaRPr lang="ko-KR" altLang="en-US" sz="3000">
              <a:solidFill>
                <a:schemeClr val="bg1"/>
              </a:solidFill>
            </a:endParaRPr>
          </a:p>
          <a:p>
            <a:pPr algn="ctr">
              <a:defRPr lang="ko-KR" altLang="en-US"/>
            </a:pPr>
            <a:r>
              <a:rPr lang="en-US" altLang="ko-KR" sz="3000">
                <a:solidFill>
                  <a:schemeClr val="bg1"/>
                </a:solidFill>
                <a:latin typeface="나눔고딕 ExtraBold"/>
                <a:ea typeface="나눔고딕 ExtraBold"/>
              </a:rPr>
              <a:t>SEVEN</a:t>
            </a:r>
          </a:p>
          <a:p>
            <a:pPr algn="ctr">
              <a:defRPr lang="ko-KR" altLang="en-US"/>
            </a:pPr>
            <a:r>
              <a:rPr lang="en-US" altLang="ko-KR" sz="3000">
                <a:solidFill>
                  <a:schemeClr val="bg1"/>
                </a:solidFill>
                <a:latin typeface="나눔고딕 ExtraBold"/>
                <a:ea typeface="나눔고딕 ExtraBold"/>
              </a:rPr>
              <a:t>TO</a:t>
            </a:r>
          </a:p>
          <a:p>
            <a:pPr algn="ctr">
              <a:defRPr lang="ko-KR" altLang="en-US"/>
            </a:pPr>
            <a:r>
              <a:rPr lang="en-US" altLang="ko-KR" sz="3000">
                <a:solidFill>
                  <a:schemeClr val="bg1"/>
                </a:solidFill>
                <a:latin typeface="나눔고딕 ExtraBold"/>
                <a:ea typeface="나눔고딕 ExtraBold"/>
              </a:rPr>
              <a:t>ELEVEN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19728" y="1882800"/>
            <a:ext cx="772096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어떻게 어떤 식으로 시작할지 모를 때, </a:t>
            </a:r>
          </a:p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어디서 무엇을 해야 할지 모를 때,</a:t>
            </a:r>
          </a:p>
          <a:p>
            <a:pPr>
              <a:defRPr lang="ko-KR" altLang="en-US"/>
            </a:pPr>
            <a:r>
              <a:rPr lang="ko-KR" altLang="en-US" sz="2500" b="1" dirty="0">
                <a:solidFill>
                  <a:srgbClr val="80008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7 </a:t>
            </a:r>
            <a:r>
              <a:rPr lang="ko-KR" altLang="en-US" sz="2500" b="1" dirty="0" err="1">
                <a:solidFill>
                  <a:srgbClr val="80008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to</a:t>
            </a:r>
            <a:r>
              <a:rPr lang="ko-KR" altLang="en-US" sz="2500" b="1" dirty="0">
                <a:solidFill>
                  <a:srgbClr val="80008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11 </a:t>
            </a: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어플을 사용하세요.</a:t>
            </a:r>
          </a:p>
          <a:p>
            <a:pPr>
              <a:defRPr lang="ko-KR" altLang="en-US"/>
            </a:pPr>
            <a:endParaRPr lang="ko-KR" altLang="en-US" sz="25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500" b="1" dirty="0">
                <a:solidFill>
                  <a:srgbClr val="80008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7 </a:t>
            </a:r>
            <a:r>
              <a:rPr lang="ko-KR" altLang="en-US" sz="2500" b="1" dirty="0" err="1">
                <a:solidFill>
                  <a:srgbClr val="80008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to</a:t>
            </a:r>
            <a:r>
              <a:rPr lang="ko-KR" altLang="en-US" sz="2500" b="1" dirty="0">
                <a:solidFill>
                  <a:srgbClr val="80008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11 </a:t>
            </a: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은 여가 특징 및 개인 </a:t>
            </a:r>
            <a:r>
              <a:rPr lang="ko-KR" altLang="en-US" sz="2500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성향 맞춤 추천 시스템</a:t>
            </a: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으로</a:t>
            </a:r>
            <a:r>
              <a:rPr lang="ko-KR" altLang="en-US" sz="2500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</a:p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평일 오후 7시부터 11까지를 책임져 주며 </a:t>
            </a:r>
          </a:p>
          <a:p>
            <a:pPr>
              <a:defRPr lang="ko-KR" altLang="en-US"/>
            </a:pPr>
            <a:r>
              <a:rPr lang="ko-KR" altLang="en-US" sz="25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다양한 서비스를 통해 사용자에게 만족감을 높여줍니다. </a:t>
            </a:r>
          </a:p>
          <a:p>
            <a:pPr>
              <a:defRPr lang="ko-KR" altLang="en-US"/>
            </a:pPr>
            <a:endParaRPr lang="ko-KR" altLang="en-US" sz="25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500" b="1" u="sng" dirty="0">
                <a:solidFill>
                  <a:srgbClr val="80008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7 </a:t>
            </a:r>
            <a:r>
              <a:rPr lang="ko-KR" altLang="en-US" sz="2500" b="1" u="sng" dirty="0" err="1">
                <a:solidFill>
                  <a:srgbClr val="80008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to</a:t>
            </a:r>
            <a:r>
              <a:rPr lang="ko-KR" altLang="en-US" sz="2500" b="1" u="sng" dirty="0">
                <a:solidFill>
                  <a:srgbClr val="80008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11 </a:t>
            </a:r>
            <a:r>
              <a:rPr lang="ko-KR" altLang="en-US" sz="2500" u="sng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과 함께 </a:t>
            </a:r>
            <a:r>
              <a:rPr lang="ko-KR" altLang="en-US" sz="2500" u="sng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저녁이 있는 삶</a:t>
            </a:r>
            <a:r>
              <a:rPr lang="ko-KR" altLang="en-US" sz="2500" u="sng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을 살아보세요.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450" b="5250"/>
          <a:stretch>
            <a:fillRect/>
          </a:stretch>
        </p:blipFill>
        <p:spPr>
          <a:xfrm>
            <a:off x="0" y="0"/>
            <a:ext cx="12192001" cy="68808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xy" rotWithShape="1">
            <a:gsLst>
              <a:gs pos="0">
                <a:srgbClr val="6B1594">
                  <a:alpha val="34000"/>
                </a:srgbClr>
              </a:gs>
              <a:gs pos="100000">
                <a:schemeClr val="bg1">
                  <a:lumMod val="10000"/>
                  <a:alpha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863754" y="2564880"/>
            <a:ext cx="4608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6000" dirty="0">
                <a:solidFill>
                  <a:schemeClr val="bg1"/>
                </a:solidFill>
                <a:latin typeface="- 제목2" panose="02000503000000000000" pitchFamily="2" charset="-127"/>
                <a:ea typeface="- 제목2" panose="02000503000000000000" pitchFamily="2" charset="-127"/>
              </a:rPr>
              <a:t>감사합니다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3947205" y="3573018"/>
            <a:ext cx="430052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87761" y="3645027"/>
            <a:ext cx="3816477" cy="547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나눔고딕 Light"/>
                <a:ea typeface="나눔고딕 Light"/>
              </a:rPr>
              <a:t>SEVEN TO ELEVEN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" name="직각 삼각형 3"/>
          <p:cNvSpPr/>
          <p:nvPr/>
        </p:nvSpPr>
        <p:spPr>
          <a:xfrm flipH="1">
            <a:off x="10705047" y="5371200"/>
            <a:ext cx="1486800" cy="1486800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100000"/>
                </a:srgbClr>
              </a:gs>
              <a:gs pos="99000">
                <a:srgbClr val="1B1760">
                  <a:alpha val="61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각 삼각형 8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500" t="10630" r="3930" b="6690"/>
          <a:stretch>
            <a:fillRect/>
          </a:stretch>
        </p:blipFill>
        <p:spPr>
          <a:xfrm>
            <a:off x="8544554" y="1152054"/>
            <a:ext cx="2493798" cy="22769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35820" t="8200" r="52950" b="70050"/>
          <a:stretch>
            <a:fillRect/>
          </a:stretch>
        </p:blipFill>
        <p:spPr>
          <a:xfrm>
            <a:off x="6456045" y="1152054"/>
            <a:ext cx="2088509" cy="22769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13470"/>
          <a:stretch>
            <a:fillRect/>
          </a:stretch>
        </p:blipFill>
        <p:spPr>
          <a:xfrm>
            <a:off x="191262" y="3573018"/>
            <a:ext cx="5369904" cy="30963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323" y="1084853"/>
            <a:ext cx="453656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매일 똑같은 일상에 지친 </a:t>
            </a:r>
            <a:endParaRPr lang="en-US" altLang="ko-KR" sz="23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회사원 </a:t>
            </a:r>
            <a:r>
              <a:rPr lang="ko-KR" altLang="en-US" sz="2300" b="1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  <a:r>
              <a:rPr lang="ko-KR" altLang="en-US" sz="2300" b="1" dirty="0" err="1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나심심</a:t>
            </a:r>
            <a:r>
              <a:rPr lang="ko-KR" altLang="en-US" sz="2300" b="1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</a:p>
          <a:p>
            <a:pPr>
              <a:defRPr lang="ko-KR" altLang="en-US"/>
            </a:pPr>
            <a:endParaRPr lang="ko-KR" altLang="en-US" sz="23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그는 퇴근 후 </a:t>
            </a:r>
            <a:r>
              <a:rPr lang="ko-KR" altLang="en-US" sz="2300" dirty="0">
                <a:solidFill>
                  <a:srgbClr val="DA1616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저녁 7시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에 </a:t>
            </a:r>
            <a:endParaRPr lang="en-US" altLang="ko-KR" sz="23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집에 </a:t>
            </a:r>
            <a:r>
              <a:rPr lang="ko-KR" altLang="en-US" sz="23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도착하자마자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sz="23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쇼파에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누워 </a:t>
            </a:r>
            <a:endParaRPr lang="en-US" altLang="ko-KR" sz="23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300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음주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와 함께 </a:t>
            </a:r>
            <a:r>
              <a:rPr lang="en-US" altLang="ko-KR" sz="2300" dirty="0">
                <a:solidFill>
                  <a:srgbClr val="C0000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TV</a:t>
            </a: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를 시청합니다.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0221" y="3868675"/>
            <a:ext cx="6048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퇴근하고 매일 5시간 남짓 </a:t>
            </a:r>
            <a:r>
              <a:rPr lang="en-US" altLang="ko-KR" sz="20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TV</a:t>
            </a:r>
            <a:r>
              <a:rPr lang="ko-KR" altLang="en-US" sz="20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를 시청하는 </a:t>
            </a:r>
            <a:r>
              <a:rPr lang="ko-KR" altLang="en-US" sz="2000" b="1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  <a:r>
              <a:rPr lang="ko-KR" altLang="en-US" sz="2000" b="1" dirty="0" err="1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나심심</a:t>
            </a:r>
            <a:r>
              <a:rPr lang="ko-KR" altLang="en-US" sz="2000" b="1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</a:p>
          <a:p>
            <a:pPr>
              <a:defRPr lang="ko-KR" altLang="en-US"/>
            </a:pPr>
            <a:endParaRPr lang="ko-KR" altLang="en-US" sz="20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남는 평일 시간을 이렇게 </a:t>
            </a:r>
            <a:r>
              <a:rPr lang="ko-KR" altLang="en-US" sz="2000" b="1" dirty="0">
                <a:solidFill>
                  <a:srgbClr val="DA1616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의미 없이 </a:t>
            </a:r>
            <a:r>
              <a:rPr lang="ko-KR" altLang="en-US" sz="2000" b="1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흘려보내야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하다니... </a:t>
            </a:r>
          </a:p>
          <a:p>
            <a:pPr>
              <a:defRPr lang="ko-KR" altLang="en-US"/>
            </a:pP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뭔가 의미 있는 걸 할 만한 게 없을까?</a:t>
            </a:r>
          </a:p>
          <a:p>
            <a:pPr>
              <a:defRPr lang="ko-KR" altLang="en-US"/>
            </a:pPr>
            <a:endParaRPr lang="ko-KR" altLang="en-US" sz="20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0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이런 고민을 하던 </a:t>
            </a:r>
            <a:r>
              <a:rPr lang="ko-KR" altLang="en-US" sz="2000" b="1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'</a:t>
            </a:r>
            <a:r>
              <a:rPr lang="ko-KR" altLang="en-US" sz="2000" b="1" dirty="0" err="1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나심심</a:t>
            </a:r>
            <a:r>
              <a:rPr lang="en-US" altLang="ko-KR" sz="2000" b="1" dirty="0">
                <a:solidFill>
                  <a:srgbClr val="0066FF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’</a:t>
            </a:r>
            <a:r>
              <a:rPr lang="ko-KR" altLang="en-US" sz="20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은 </a:t>
            </a:r>
            <a:endParaRPr lang="en-US" altLang="ko-KR" sz="20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en-US" sz="2400" b="1" dirty="0">
                <a:solidFill>
                  <a:srgbClr val="7030A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'7</a:t>
            </a:r>
            <a:r>
              <a:rPr lang="en-US" altLang="ko-KR" sz="2400" b="1" dirty="0">
                <a:solidFill>
                  <a:srgbClr val="7030A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to</a:t>
            </a:r>
            <a:r>
              <a:rPr lang="ko-KR" altLang="en-US" sz="2400" b="1" dirty="0">
                <a:solidFill>
                  <a:srgbClr val="7030A0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11'</a:t>
            </a:r>
            <a:r>
              <a:rPr lang="ko-KR" altLang="en-US" sz="2000" b="1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  <a:r>
              <a:rPr lang="ko-KR" altLang="en-US" sz="20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어플을 알게 됩니다.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209C1D-0539-421C-9E8C-EE2ACAD03993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1.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회사원 </a:t>
            </a:r>
            <a:r>
              <a:rPr lang="ko-KR" altLang="en-US" sz="3000" b="1" dirty="0" err="1">
                <a:latin typeface="- 제목4" panose="02000A03000000000000" pitchFamily="2" charset="-127"/>
                <a:ea typeface="- 제목4" panose="02000A03000000000000" pitchFamily="2" charset="-127"/>
              </a:rPr>
              <a:t>나심심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, 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어플 발견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450" b="5250"/>
          <a:stretch>
            <a:fillRect/>
          </a:stretch>
        </p:blipFill>
        <p:spPr>
          <a:xfrm>
            <a:off x="0" y="0"/>
            <a:ext cx="12192001" cy="688086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xy" rotWithShape="1">
            <a:gsLst>
              <a:gs pos="0">
                <a:schemeClr val="tx2">
                  <a:lumMod val="50000"/>
                  <a:alpha val="70000"/>
                </a:schemeClr>
              </a:gs>
              <a:gs pos="98000">
                <a:schemeClr val="bg1">
                  <a:lumMod val="10000"/>
                  <a:alpha val="82000"/>
                </a:schemeClr>
              </a:gs>
              <a:gs pos="42000">
                <a:srgbClr val="5D005D">
                  <a:alpha val="46000"/>
                </a:srgbClr>
              </a:gs>
              <a:gs pos="62000">
                <a:schemeClr val="accent2">
                  <a:lumMod val="70000"/>
                  <a:alpha val="4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91680" y="2060810"/>
            <a:ext cx="460857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000" dirty="0">
                <a:solidFill>
                  <a:schemeClr val="bg1"/>
                </a:solidFill>
                <a:latin typeface="- 제목2" panose="02000503000000000000" pitchFamily="2" charset="-127"/>
                <a:ea typeface="- 제목2" panose="02000503000000000000" pitchFamily="2" charset="-127"/>
              </a:rPr>
              <a:t>SEVEN</a:t>
            </a:r>
          </a:p>
          <a:p>
            <a:pPr algn="ctr">
              <a:defRPr lang="ko-KR" altLang="en-US"/>
            </a:pPr>
            <a:r>
              <a:rPr lang="en-US" altLang="ko-KR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- 제목2" panose="02000503000000000000" pitchFamily="2" charset="-127"/>
                <a:ea typeface="- 제목2" panose="02000503000000000000" pitchFamily="2" charset="-127"/>
              </a:rPr>
              <a:t>TO</a:t>
            </a:r>
          </a:p>
          <a:p>
            <a:pPr algn="ctr">
              <a:defRPr lang="ko-KR" altLang="en-US"/>
            </a:pPr>
            <a:r>
              <a:rPr lang="en-US" altLang="ko-KR" sz="6000" dirty="0">
                <a:solidFill>
                  <a:schemeClr val="bg1"/>
                </a:solidFill>
                <a:latin typeface="- 제목2" panose="02000503000000000000" pitchFamily="2" charset="-127"/>
                <a:ea typeface="- 제목2" panose="02000503000000000000" pitchFamily="2" charset="-127"/>
              </a:rPr>
              <a:t>ELEVEN</a:t>
            </a:r>
          </a:p>
        </p:txBody>
      </p:sp>
      <p:sp>
        <p:nvSpPr>
          <p:cNvPr id="16" name="왼쪽 대괄호 15"/>
          <p:cNvSpPr/>
          <p:nvPr/>
        </p:nvSpPr>
        <p:spPr>
          <a:xfrm>
            <a:off x="4007710" y="2448822"/>
            <a:ext cx="504063" cy="1844298"/>
          </a:xfrm>
          <a:prstGeom prst="leftBracket">
            <a:avLst>
              <a:gd name="adj" fmla="val 0"/>
            </a:avLst>
          </a:prstGeom>
          <a:ln w="38100" algn="ctr">
            <a:solidFill>
              <a:schemeClr val="bg1">
                <a:lumMod val="95000"/>
              </a:schemeClr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8" name="왼쪽 대괄호 17"/>
          <p:cNvSpPr/>
          <p:nvPr/>
        </p:nvSpPr>
        <p:spPr>
          <a:xfrm flipH="1">
            <a:off x="7680225" y="2448822"/>
            <a:ext cx="504063" cy="1844298"/>
          </a:xfrm>
          <a:prstGeom prst="leftBracket">
            <a:avLst>
              <a:gd name="adj" fmla="val 0"/>
            </a:avLst>
          </a:prstGeom>
          <a:ln w="38100" algn="ctr">
            <a:solidFill>
              <a:schemeClr val="bg1">
                <a:lumMod val="95000"/>
              </a:schemeClr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141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7604" y="1124712"/>
            <a:ext cx="5570220" cy="19202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5265" y="1124712"/>
            <a:ext cx="2553046" cy="25923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57993" y="3329129"/>
            <a:ext cx="4676013" cy="33199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253" y="3777828"/>
            <a:ext cx="3432429" cy="28712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l="6180" r="5630"/>
          <a:stretch>
            <a:fillRect/>
          </a:stretch>
        </p:blipFill>
        <p:spPr>
          <a:xfrm>
            <a:off x="8605838" y="301371"/>
            <a:ext cx="3384422" cy="48300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05838" y="5213463"/>
            <a:ext cx="338442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주 52시간 근무제에 따른 직장인들의 실태 조사, </a:t>
            </a:r>
          </a:p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여가 추천 시스템이</a:t>
            </a:r>
          </a:p>
          <a:p>
            <a:pPr algn="ctr">
              <a:defRPr lang="ko-KR" altLang="en-US"/>
            </a:pPr>
            <a:r>
              <a:rPr lang="ko-KR" altLang="en-US" sz="23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필요함을 명시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562A6-9F50-490A-B060-30E21AC43A48}"/>
              </a:ext>
            </a:extLst>
          </p:cNvPr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1.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회사원 </a:t>
            </a:r>
            <a:r>
              <a:rPr lang="ko-KR" altLang="en-US" sz="3000" b="1" dirty="0" err="1">
                <a:latin typeface="- 제목4" panose="02000A03000000000000" pitchFamily="2" charset="-127"/>
                <a:ea typeface="- 제목4" panose="02000A03000000000000" pitchFamily="2" charset="-127"/>
              </a:rPr>
              <a:t>나심심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, 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어플 발견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" name="직각 삼각형 3"/>
          <p:cNvSpPr/>
          <p:nvPr/>
        </p:nvSpPr>
        <p:spPr>
          <a:xfrm flipH="1">
            <a:off x="10705047" y="5371200"/>
            <a:ext cx="1486800" cy="1486800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100000"/>
                </a:srgbClr>
              </a:gs>
              <a:gs pos="99000">
                <a:srgbClr val="1B1760">
                  <a:alpha val="61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6" name="직각 삼각형 5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800080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-384810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1.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회사원 </a:t>
            </a:r>
            <a:r>
              <a:rPr lang="ko-KR" altLang="en-US" sz="3000" b="1" dirty="0" err="1">
                <a:latin typeface="- 제목4" panose="02000A03000000000000" pitchFamily="2" charset="-127"/>
                <a:ea typeface="- 제목4" panose="02000A03000000000000" pitchFamily="2" charset="-127"/>
              </a:rPr>
              <a:t>나심심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, 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어플 발견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816864" y="693420"/>
            <a:ext cx="8366850" cy="63196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71703" y="1556766"/>
            <a:ext cx="2448000" cy="4485285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  <a:ln w="9525">
            <a:solidFill>
              <a:schemeClr val="bg1">
                <a:lumMod val="70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71703" y="1556766"/>
            <a:ext cx="2448000" cy="4485285"/>
          </a:xfrm>
          <a:prstGeom prst="rect">
            <a:avLst/>
          </a:prstGeom>
          <a:gradFill flip="xy" rotWithShape="1">
            <a:gsLst>
              <a:gs pos="0">
                <a:schemeClr val="bg1">
                  <a:lumMod val="10000"/>
                  <a:alpha val="74000"/>
                </a:schemeClr>
              </a:gs>
              <a:gs pos="99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1235545" y="2470785"/>
            <a:ext cx="2520315" cy="19183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4000">
                <a:ln w="12700" cap="flat" cmpd="sng" algn="ctr">
                  <a:solidFill>
                    <a:srgbClr val="FFA500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glow rad="127000">
                    <a:srgbClr val="800080">
                      <a:alpha val="35000"/>
                    </a:srgbClr>
                  </a:glow>
                </a:effectLst>
                <a:latin typeface="나눔바른고딕 UltraLight"/>
                <a:ea typeface="나눔바른고딕 UltraLight"/>
              </a:rPr>
              <a:t>SEVEN</a:t>
            </a:r>
          </a:p>
          <a:p>
            <a:pPr algn="ctr">
              <a:defRPr lang="ko-KR" altLang="en-US"/>
            </a:pPr>
            <a:r>
              <a:rPr lang="en-US" altLang="ko-KR" sz="4000">
                <a:ln w="12700" cap="flat" cmpd="sng" algn="ctr">
                  <a:solidFill>
                    <a:srgbClr val="FFA500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glow rad="127000">
                    <a:srgbClr val="800080">
                      <a:alpha val="35000"/>
                    </a:srgbClr>
                  </a:glow>
                </a:effectLst>
                <a:latin typeface="나눔바른고딕 UltraLight"/>
                <a:ea typeface="나눔바른고딕 UltraLight"/>
              </a:rPr>
              <a:t>TO</a:t>
            </a:r>
          </a:p>
          <a:p>
            <a:pPr algn="ctr">
              <a:defRPr lang="ko-KR" altLang="en-US"/>
            </a:pPr>
            <a:r>
              <a:rPr lang="en-US" altLang="ko-KR" sz="4000">
                <a:ln w="12700" cap="flat" cmpd="sng" algn="ctr">
                  <a:solidFill>
                    <a:srgbClr val="FFA500"/>
                  </a:solidFill>
                  <a:prstDash val="solid"/>
                  <a:round/>
                </a:ln>
                <a:solidFill>
                  <a:schemeClr val="bg1"/>
                </a:solidFill>
                <a:effectLst>
                  <a:glow rad="127000">
                    <a:srgbClr val="800080">
                      <a:alpha val="35000"/>
                    </a:srgbClr>
                  </a:glow>
                </a:effectLst>
                <a:latin typeface="나눔바른고딕 UltraLight"/>
                <a:ea typeface="나눔바른고딕 UltraLight"/>
              </a:rPr>
              <a:t>ELEVEN</a:t>
            </a:r>
          </a:p>
        </p:txBody>
      </p:sp>
      <p:cxnSp>
        <p:nvCxnSpPr>
          <p:cNvPr id="22" name="연결선: 꺾임 21"/>
          <p:cNvCxnSpPr/>
          <p:nvPr/>
        </p:nvCxnSpPr>
        <p:spPr>
          <a:xfrm flipV="1">
            <a:off x="3719703" y="1556766"/>
            <a:ext cx="1224153" cy="9140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871847" y="1484757"/>
            <a:ext cx="144018" cy="144018"/>
          </a:xfrm>
          <a:prstGeom prst="ellipse">
            <a:avLst/>
          </a:prstGeom>
          <a:solidFill>
            <a:schemeClr val="bg1">
              <a:lumMod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5159870" y="1765187"/>
            <a:ext cx="72728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-평일 9</a:t>
            </a:r>
            <a:r>
              <a:rPr lang="en-US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to 6</a:t>
            </a:r>
            <a:r>
              <a:rPr lang="ko-KR" altLang="en-US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에는 근무, </a:t>
            </a:r>
            <a:r>
              <a:rPr lang="ko-KR" altLang="en-US" sz="2700" dirty="0">
                <a:solidFill>
                  <a:srgbClr val="DA1616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7</a:t>
            </a:r>
            <a:r>
              <a:rPr lang="en-US" altLang="ko-KR" sz="2700" dirty="0">
                <a:solidFill>
                  <a:srgbClr val="DA1616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to 11</a:t>
            </a:r>
            <a:r>
              <a:rPr lang="ko-KR" altLang="en-US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에는 여가 활동</a:t>
            </a:r>
          </a:p>
          <a:p>
            <a:pPr>
              <a:defRPr lang="ko-KR" altLang="en-US"/>
            </a:pPr>
            <a:endParaRPr lang="ko-KR" altLang="ko-KR" sz="27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- 영화, 음악, 맛집 등 기존에 있는 것이 아닌 </a:t>
            </a:r>
          </a:p>
          <a:p>
            <a:pPr>
              <a:defRPr lang="ko-KR" altLang="en-US"/>
            </a:pPr>
            <a:r>
              <a:rPr lang="ko-KR" altLang="en-US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	</a:t>
            </a:r>
            <a:r>
              <a:rPr lang="ko-KR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전혀 다른 </a:t>
            </a:r>
            <a:r>
              <a:rPr lang="ko-KR" altLang="ko-KR" sz="2700" dirty="0">
                <a:solidFill>
                  <a:srgbClr val="D90909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'여가' 추천시스템</a:t>
            </a:r>
            <a:endParaRPr lang="ko-KR" altLang="ko-KR" sz="27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endParaRPr lang="ko-KR" altLang="ko-KR" sz="27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- '나이' '</a:t>
            </a:r>
            <a:r>
              <a:rPr lang="ko-KR" altLang="ko-KR" sz="2700" dirty="0" err="1">
                <a:latin typeface="DX경필명조B" panose="02010606000101010101" pitchFamily="2" charset="-127"/>
                <a:ea typeface="DX경필명조B" panose="02010606000101010101" pitchFamily="2" charset="-127"/>
              </a:rPr>
              <a:t>성별'이</a:t>
            </a:r>
            <a:r>
              <a:rPr lang="ko-KR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아닌 </a:t>
            </a:r>
            <a:r>
              <a:rPr lang="ko-KR" altLang="ko-KR" sz="2700" dirty="0">
                <a:solidFill>
                  <a:srgbClr val="D90909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성향</a:t>
            </a:r>
            <a:r>
              <a:rPr lang="ko-KR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으로 여가 추천</a:t>
            </a:r>
          </a:p>
          <a:p>
            <a:pPr>
              <a:defRPr lang="ko-KR" altLang="en-US"/>
            </a:pPr>
            <a:endParaRPr lang="ko-KR" altLang="ko-KR" sz="2700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  <a:p>
            <a:pPr>
              <a:defRPr lang="ko-KR" altLang="en-US"/>
            </a:pPr>
            <a:r>
              <a:rPr lang="ko-KR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- </a:t>
            </a:r>
            <a:r>
              <a:rPr lang="ko-KR" altLang="ko-KR" sz="2700" dirty="0">
                <a:solidFill>
                  <a:srgbClr val="D90909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여가 군집, 개인 성향 기반</a:t>
            </a:r>
            <a:r>
              <a:rPr lang="ko-KR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여가 추천 어플</a:t>
            </a:r>
          </a:p>
          <a:p>
            <a:pPr>
              <a:defRPr lang="ko-KR" altLang="en-US"/>
            </a:pPr>
            <a:r>
              <a:rPr lang="ko-KR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</a:t>
            </a:r>
          </a:p>
          <a:p>
            <a:pPr>
              <a:defRPr lang="ko-KR" altLang="en-US"/>
            </a:pPr>
            <a:r>
              <a:rPr lang="en-US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- </a:t>
            </a:r>
            <a:r>
              <a:rPr lang="ko-KR" altLang="ko-KR" sz="2700" dirty="0" err="1">
                <a:solidFill>
                  <a:srgbClr val="D90909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저녁있는</a:t>
            </a:r>
            <a:r>
              <a:rPr lang="ko-KR" altLang="ko-KR" sz="2700" dirty="0">
                <a:solidFill>
                  <a:srgbClr val="D90909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 삶</a:t>
            </a:r>
            <a:r>
              <a:rPr lang="ko-KR" altLang="en-US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을</a:t>
            </a:r>
            <a:r>
              <a:rPr lang="ko-KR" altLang="ko-KR" sz="2700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 만들어 주는 어플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E6FA3CE-5401-43D7-B5DF-A93D43145B65}"/>
              </a:ext>
            </a:extLst>
          </p:cNvPr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456C4E-D0C1-4155-852E-CC927FC81973}"/>
              </a:ext>
            </a:extLst>
          </p:cNvPr>
          <p:cNvSpPr txBox="1"/>
          <p:nvPr/>
        </p:nvSpPr>
        <p:spPr>
          <a:xfrm>
            <a:off x="5303890" y="1124712"/>
            <a:ext cx="38165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u="sng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7 to 11 </a:t>
            </a:r>
            <a:r>
              <a:rPr lang="ko-KR" altLang="en-US" sz="3000" b="1" u="sng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이란</a:t>
            </a:r>
            <a:r>
              <a:rPr lang="en-US" altLang="ko-KR" sz="3000" b="1" u="sng" dirty="0">
                <a:latin typeface="DX경필명조B" panose="02010606000101010101" pitchFamily="2" charset="-127"/>
                <a:ea typeface="DX경필명조B" panose="02010606000101010101" pitchFamily="2" charset="-127"/>
              </a:rPr>
              <a:t>?</a:t>
            </a:r>
            <a:endParaRPr lang="ko-KR" altLang="en-US" sz="3000" b="1" u="sng" dirty="0"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chemeClr val="bg1">
                  <a:alpha val="69000"/>
                </a:scheme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312801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2.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en-US" altLang="ko-KR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DB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설명 및 분석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9648" y="1087123"/>
            <a:ext cx="11712702" cy="4683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7784" y="5877306"/>
            <a:ext cx="3672459" cy="464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latin typeface="DX시인과나"/>
                <a:ea typeface="DX시인과나"/>
              </a:rPr>
              <a:t>&lt;</a:t>
            </a:r>
            <a:r>
              <a:rPr lang="en-US" altLang="ko-KR" sz="2500">
                <a:latin typeface="DX시인과나"/>
                <a:ea typeface="DX시인과나"/>
              </a:rPr>
              <a:t>Data Base </a:t>
            </a:r>
            <a:r>
              <a:rPr lang="ko-KR" altLang="en-US" sz="2500">
                <a:latin typeface="DX시인과나"/>
                <a:ea typeface="DX시인과나"/>
              </a:rPr>
              <a:t>도식화&gt;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chemeClr val="bg1">
                  <a:alpha val="69000"/>
                </a:scheme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F52568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261" y="945311"/>
            <a:ext cx="11809476" cy="5724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F687AA-8560-4743-B5E6-38249848404B}"/>
              </a:ext>
            </a:extLst>
          </p:cNvPr>
          <p:cNvSpPr txBox="1"/>
          <p:nvPr/>
        </p:nvSpPr>
        <p:spPr>
          <a:xfrm>
            <a:off x="-312801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2.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en-US" altLang="ko-KR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DB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설명 및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B02DCA-2EB5-4E18-A5D7-6FDAE4F93F63}"/>
              </a:ext>
            </a:extLst>
          </p:cNvPr>
          <p:cNvSpPr/>
          <p:nvPr/>
        </p:nvSpPr>
        <p:spPr>
          <a:xfrm>
            <a:off x="1199388" y="4653170"/>
            <a:ext cx="864052" cy="158422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218AC5-7DD3-4F62-AE52-18112A87F8F1}"/>
              </a:ext>
            </a:extLst>
          </p:cNvPr>
          <p:cNvSpPr/>
          <p:nvPr/>
        </p:nvSpPr>
        <p:spPr>
          <a:xfrm>
            <a:off x="9696500" y="4653170"/>
            <a:ext cx="2309456" cy="158422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chemeClr val="bg1">
                  <a:alpha val="69000"/>
                </a:scheme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F52568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840" y="980694"/>
            <a:ext cx="11704320" cy="5807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30B7A-239C-4B47-845E-EF78EB15636F}"/>
              </a:ext>
            </a:extLst>
          </p:cNvPr>
          <p:cNvSpPr txBox="1"/>
          <p:nvPr/>
        </p:nvSpPr>
        <p:spPr>
          <a:xfrm>
            <a:off x="-312801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2.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en-US" altLang="ko-KR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DB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설명 및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3CC543-694D-4781-885F-883502B3481C}"/>
              </a:ext>
            </a:extLst>
          </p:cNvPr>
          <p:cNvSpPr/>
          <p:nvPr/>
        </p:nvSpPr>
        <p:spPr>
          <a:xfrm>
            <a:off x="1085782" y="5013220"/>
            <a:ext cx="1199388" cy="136819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 flipV="1">
            <a:off x="0" y="0"/>
            <a:ext cx="3035617" cy="1124712"/>
          </a:xfrm>
          <a:prstGeom prst="rtTriangle">
            <a:avLst/>
          </a:prstGeom>
          <a:gradFill flip="xy" rotWithShape="1">
            <a:gsLst>
              <a:gs pos="0">
                <a:schemeClr val="bg1">
                  <a:alpha val="69000"/>
                </a:scheme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36676"/>
            <a:ext cx="5941796" cy="0"/>
          </a:xfrm>
          <a:prstGeom prst="line">
            <a:avLst/>
          </a:prstGeom>
          <a:ln w="28575">
            <a:solidFill>
              <a:schemeClr val="accent6">
                <a:lumMod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각 삼각형 10"/>
          <p:cNvSpPr/>
          <p:nvPr/>
        </p:nvSpPr>
        <p:spPr>
          <a:xfrm flipV="1">
            <a:off x="0" y="0"/>
            <a:ext cx="1199388" cy="2348865"/>
          </a:xfrm>
          <a:prstGeom prst="rtTriangle">
            <a:avLst/>
          </a:prstGeom>
          <a:gradFill flip="xy" rotWithShape="1">
            <a:gsLst>
              <a:gs pos="0">
                <a:srgbClr val="F52568">
                  <a:alpha val="69000"/>
                </a:srgbClr>
              </a:gs>
              <a:gs pos="98000">
                <a:srgbClr val="1B1760">
                  <a:alpha val="37000"/>
                </a:srgbClr>
              </a:gs>
            </a:gsLst>
            <a:lin ang="5400000" scaled="0"/>
            <a:tileRect/>
          </a:gra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271" y="964215"/>
            <a:ext cx="11737467" cy="567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739DF9-03C9-4915-B517-69CFEAB14E2F}"/>
              </a:ext>
            </a:extLst>
          </p:cNvPr>
          <p:cNvSpPr txBox="1"/>
          <p:nvPr/>
        </p:nvSpPr>
        <p:spPr>
          <a:xfrm>
            <a:off x="-312801" y="37508"/>
            <a:ext cx="6840855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5500" indent="-610500">
              <a:lnSpc>
                <a:spcPct val="150000"/>
              </a:lnSpc>
              <a:buClr>
                <a:schemeClr val="bg1">
                  <a:lumMod val="30000"/>
                </a:schemeClr>
              </a:buClr>
              <a:buNone/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2.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7 </a:t>
            </a:r>
            <a:r>
              <a:rPr lang="en-US" altLang="ko-KR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to</a:t>
            </a:r>
            <a:r>
              <a:rPr lang="ko-KR" altLang="en-US" sz="3000" b="1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11</a:t>
            </a:r>
            <a:r>
              <a:rPr lang="ko-KR" altLang="en-US" sz="3000" dirty="0">
                <a:solidFill>
                  <a:srgbClr val="800080"/>
                </a:solidFill>
                <a:latin typeface="- 제목4" panose="02000A03000000000000" pitchFamily="2" charset="-127"/>
                <a:ea typeface="- 제목4" panose="02000A03000000000000" pitchFamily="2" charset="-127"/>
              </a:rPr>
              <a:t> </a:t>
            </a:r>
            <a:r>
              <a:rPr lang="en-US" altLang="ko-KR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DB </a:t>
            </a:r>
            <a:r>
              <a:rPr lang="ko-KR" altLang="en-US" sz="3000" dirty="0">
                <a:latin typeface="- 제목4" panose="02000A03000000000000" pitchFamily="2" charset="-127"/>
                <a:ea typeface="- 제목4" panose="02000A03000000000000" pitchFamily="2" charset="-127"/>
              </a:rPr>
              <a:t>설명 및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3949</Words>
  <Application>Microsoft Office PowerPoint</Application>
  <PresentationFormat>와이드스크린</PresentationFormat>
  <Paragraphs>640</Paragraphs>
  <Slides>30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DX시인과나</vt:lpstr>
      <vt:lpstr>나눔고딕 Light</vt:lpstr>
      <vt:lpstr>나눔바른고딕 Light</vt:lpstr>
      <vt:lpstr>Arial</vt:lpstr>
      <vt:lpstr>- 제목2</vt:lpstr>
      <vt:lpstr>- 제목4</vt:lpstr>
      <vt:lpstr>나눔바른고딕 UltraLight</vt:lpstr>
      <vt:lpstr>함초롬돋움</vt:lpstr>
      <vt:lpstr>나눔고딕 ExtraBold</vt:lpstr>
      <vt:lpstr>DX경필명조B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ashab</dc:creator>
  <cp:lastModifiedBy> </cp:lastModifiedBy>
  <cp:revision>212</cp:revision>
  <dcterms:created xsi:type="dcterms:W3CDTF">2018-08-25T19:27:42Z</dcterms:created>
  <dcterms:modified xsi:type="dcterms:W3CDTF">2019-01-21T13:57:03Z</dcterms:modified>
  <cp:version>0906.0100.01</cp:version>
</cp:coreProperties>
</file>